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71" r:id="rId1"/>
  </p:sldMasterIdLst>
  <p:notesMasterIdLst>
    <p:notesMasterId r:id="rId47"/>
  </p:notesMasterIdLst>
  <p:handoutMasterIdLst>
    <p:handoutMasterId r:id="rId48"/>
  </p:handoutMasterIdLst>
  <p:sldIdLst>
    <p:sldId id="612" r:id="rId2"/>
    <p:sldId id="497" r:id="rId3"/>
    <p:sldId id="525" r:id="rId4"/>
    <p:sldId id="527" r:id="rId5"/>
    <p:sldId id="545" r:id="rId6"/>
    <p:sldId id="528" r:id="rId7"/>
    <p:sldId id="529" r:id="rId8"/>
    <p:sldId id="546" r:id="rId9"/>
    <p:sldId id="526" r:id="rId10"/>
    <p:sldId id="582" r:id="rId11"/>
    <p:sldId id="567" r:id="rId12"/>
    <p:sldId id="568" r:id="rId13"/>
    <p:sldId id="569" r:id="rId14"/>
    <p:sldId id="605" r:id="rId15"/>
    <p:sldId id="606" r:id="rId16"/>
    <p:sldId id="607" r:id="rId17"/>
    <p:sldId id="595" r:id="rId18"/>
    <p:sldId id="591" r:id="rId19"/>
    <p:sldId id="583" r:id="rId20"/>
    <p:sldId id="586" r:id="rId21"/>
    <p:sldId id="608" r:id="rId22"/>
    <p:sldId id="609" r:id="rId23"/>
    <p:sldId id="610" r:id="rId24"/>
    <p:sldId id="590" r:id="rId25"/>
    <p:sldId id="592" r:id="rId26"/>
    <p:sldId id="593" r:id="rId27"/>
    <p:sldId id="594" r:id="rId28"/>
    <p:sldId id="571" r:id="rId29"/>
    <p:sldId id="596" r:id="rId30"/>
    <p:sldId id="611" r:id="rId31"/>
    <p:sldId id="573" r:id="rId32"/>
    <p:sldId id="505" r:id="rId33"/>
    <p:sldId id="598" r:id="rId34"/>
    <p:sldId id="599" r:id="rId35"/>
    <p:sldId id="600" r:id="rId36"/>
    <p:sldId id="531" r:id="rId37"/>
    <p:sldId id="532" r:id="rId38"/>
    <p:sldId id="533" r:id="rId39"/>
    <p:sldId id="430" r:id="rId40"/>
    <p:sldId id="540" r:id="rId41"/>
    <p:sldId id="601" r:id="rId42"/>
    <p:sldId id="602" r:id="rId43"/>
    <p:sldId id="613" r:id="rId44"/>
    <p:sldId id="581" r:id="rId45"/>
    <p:sldId id="543" r:id="rId46"/>
  </p:sldIdLst>
  <p:sldSz cx="9144000" cy="6858000" type="screen4x3"/>
  <p:notesSz cx="6888163" cy="10020300"/>
  <p:defaultTextStyle>
    <a:defPPr>
      <a:defRPr lang="en-GB"/>
    </a:defPPr>
    <a:lvl1pPr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FFCCFF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1pPr>
    <a:lvl2pPr marL="4572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FFCCFF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2pPr>
    <a:lvl3pPr marL="9144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FFCCFF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3pPr>
    <a:lvl4pPr marL="13716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FFCCFF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4pPr>
    <a:lvl5pPr marL="18288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FFCCFF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BEE1FE"/>
    <a:srgbClr val="CBEAFD"/>
    <a:srgbClr val="BEF3FE"/>
    <a:srgbClr val="080808"/>
    <a:srgbClr val="DDDDFF"/>
    <a:srgbClr val="FF9933"/>
    <a:srgbClr val="F99441"/>
    <a:srgbClr val="CC48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6" autoAdjust="0"/>
    <p:restoredTop sz="80502" autoAdjust="0"/>
  </p:normalViewPr>
  <p:slideViewPr>
    <p:cSldViewPr>
      <p:cViewPr varScale="1">
        <p:scale>
          <a:sx n="109" d="100"/>
          <a:sy n="109" d="100"/>
        </p:scale>
        <p:origin x="-2728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54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0934" y="0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pPr>
              <a:defRPr/>
            </a:pPr>
            <a:fld id="{CB33710D-17DD-4BB7-A3B5-29578F739458}" type="datetimeFigureOut">
              <a:rPr lang="en-GB"/>
              <a:pPr>
                <a:defRPr/>
              </a:pPr>
              <a:t>18/06/17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122"/>
            <a:ext cx="2985621" cy="50157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0934" y="9517122"/>
            <a:ext cx="2985621" cy="501575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CCE34A-86F2-4A3B-9165-B4D0E6BEBBB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1953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"/>
          <p:cNvSpPr>
            <a:spLocks noChangeArrowheads="1"/>
          </p:cNvSpPr>
          <p:nvPr/>
        </p:nvSpPr>
        <p:spPr bwMode="auto">
          <a:xfrm>
            <a:off x="1" y="0"/>
            <a:ext cx="6888163" cy="10020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2446" tIns="46223" rIns="92446" bIns="46223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84013" cy="4999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0" tIns="47315" rIns="90990" bIns="47315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31863" algn="l"/>
                <a:tab pos="1463726" algn="l"/>
                <a:tab pos="2195589" algn="l"/>
                <a:tab pos="2927452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00934" y="0"/>
            <a:ext cx="2984012" cy="4999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0" tIns="47315" rIns="90990" bIns="47315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31863" algn="l"/>
                <a:tab pos="1463726" algn="l"/>
                <a:tab pos="2195589" algn="l"/>
                <a:tab pos="2927452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8213" y="750888"/>
            <a:ext cx="5010150" cy="37576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8494" y="4759362"/>
            <a:ext cx="5509566" cy="45077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0" tIns="47315" rIns="90990" bIns="473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1" y="9517122"/>
            <a:ext cx="2984013" cy="4999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0" tIns="47315" rIns="90990" bIns="47315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31863" algn="l"/>
                <a:tab pos="1463726" algn="l"/>
                <a:tab pos="2195589" algn="l"/>
                <a:tab pos="2927452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00934" y="9517122"/>
            <a:ext cx="2984012" cy="4999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0" tIns="47315" rIns="90990" bIns="47315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31863" algn="l"/>
                <a:tab pos="1463726" algn="l"/>
                <a:tab pos="2195589" algn="l"/>
                <a:tab pos="2927452" algn="l"/>
              </a:tabLst>
              <a:defRPr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59D3748F-27E5-433A-A0DA-25D86D37AF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7830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://peaceoneday.org/" TargetMode="Externa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://peaceoneday.org/" TargetMode="Externa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Relationship Id="rId3" Type="http://schemas.openxmlformats.org/officeDocument/2006/relationships/hyperlink" Target="http://peaceoneday.org/" TargetMode="Externa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Relationship Id="rId3" Type="http://schemas.openxmlformats.org/officeDocument/2006/relationships/hyperlink" Target="http://peaceoneday.org/" TargetMode="Externa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Relationship Id="rId3" Type="http://schemas.openxmlformats.org/officeDocument/2006/relationships/hyperlink" Target="http://peaceoneday.org/" TargetMode="Externa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Relationship Id="rId3" Type="http://schemas.openxmlformats.org/officeDocument/2006/relationships/hyperlink" Target="http://peaceoneday.org/" TargetMode="Externa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www.youtube.com/watch?v=yRhq-yO1KN8" TargetMode="Externa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Relationship Id="rId3" Type="http://schemas.openxmlformats.org/officeDocument/2006/relationships/hyperlink" Target="https://www.youtube.com/watch?v=bvFLKyAGzzI" TargetMode="Externa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081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see peaceful behaviour everywhere.</a:t>
            </a:r>
            <a:r>
              <a:rPr lang="en-GB" baseline="0" dirty="0"/>
              <a:t> </a:t>
            </a:r>
          </a:p>
          <a:p>
            <a:r>
              <a:rPr lang="en-GB" baseline="0" dirty="0"/>
              <a:t>People of the same – or different – ages, cultures, races, genders, religions,  football teams! </a:t>
            </a:r>
          </a:p>
          <a:p>
            <a:r>
              <a:rPr lang="en-GB" baseline="0" dirty="0"/>
              <a:t>Everyone can be peaceful towards another person.</a:t>
            </a:r>
          </a:p>
          <a:p>
            <a:r>
              <a:rPr lang="en-GB" baseline="0" dirty="0"/>
              <a:t>Suggestions: </a:t>
            </a:r>
          </a:p>
          <a:p>
            <a:r>
              <a:rPr lang="en-GB" baseline="0" dirty="0"/>
              <a:t>Replace with photos of pupils showing peaceful behaviour. </a:t>
            </a:r>
          </a:p>
          <a:p>
            <a:r>
              <a:rPr lang="en-GB" baseline="0" dirty="0"/>
              <a:t>Invite pupils to make their own Peace Photo collages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1264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For discussion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936433C-F92D-4C59-BD3F-AD7E57B79A75}" type="slidenum">
              <a:rPr lang="en-GB" altLang="en-US" sz="1200">
                <a:solidFill>
                  <a:srgbClr val="000000"/>
                </a:solidFill>
                <a:ea typeface="Arial Unicode MS" panose="020B0604020202020204" pitchFamily="34" charset="-128"/>
              </a:rPr>
              <a:pPr eaLnBrk="1" hangingPunct="1"/>
              <a:t>11</a:t>
            </a:fld>
            <a:endParaRPr lang="en-GB" altLang="en-US" sz="120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302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Much</a:t>
            </a:r>
            <a:r>
              <a:rPr lang="en-GB" baseline="0" dirty="0"/>
              <a:t> better to turn into positive statements – see next slide </a:t>
            </a:r>
            <a:endParaRPr lang="en-GB" dirty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8B9B2079-D783-4A96-84AF-E981C76486DF}" type="slidenum">
              <a:rPr lang="en-GB" altLang="en-US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n-GB" altLang="en-US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935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5CB15A5B-92D6-438D-9452-4686CA7247D2}" type="slidenum">
              <a:rPr lang="en-GB" altLang="en-US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en-GB" altLang="en-US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0087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http://internationaldayofpeace.org/</a:t>
            </a:r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5CB15A5B-92D6-438D-9452-4686CA7247D2}" type="slidenum">
              <a:rPr lang="en-GB" altLang="en-US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14</a:t>
            </a:fld>
            <a:endParaRPr lang="en-GB" altLang="en-US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8201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Film about International Day of Peace </a:t>
            </a:r>
          </a:p>
          <a:p>
            <a:pPr>
              <a:defRPr/>
            </a:pPr>
            <a:r>
              <a:rPr lang="en-GB" dirty="0"/>
              <a:t>https://www.youtube.com/watch?v=-BX2Ukn0Qqw</a:t>
            </a:r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5CB15A5B-92D6-438D-9452-4686CA7247D2}" type="slidenum">
              <a:rPr lang="en-GB" altLang="en-US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en-GB" altLang="en-US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40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Download this poster </a:t>
            </a:r>
          </a:p>
          <a:p>
            <a:pPr>
              <a:defRPr/>
            </a:pPr>
            <a:r>
              <a:rPr lang="en-GB" dirty="0"/>
              <a:t>http://www.un.org/en/events/peaceday/pdf/IDP_2017_Print</a:t>
            </a:r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5CB15A5B-92D6-438D-9452-4686CA7247D2}" type="slidenum">
              <a:rPr lang="en-GB" altLang="en-US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en-GB" altLang="en-US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0964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Click on the picture to watch a</a:t>
            </a:r>
            <a:r>
              <a:rPr lang="en-GB" sz="1200" b="0" i="0" kern="1200" baseline="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5 minute film to see the background and impact of Peace One Day</a:t>
            </a:r>
          </a:p>
          <a:p>
            <a:r>
              <a:rPr lang="en-GB" sz="1200" b="0" i="0" kern="1200" baseline="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More suitable for KS2/older pupils </a:t>
            </a:r>
          </a:p>
          <a:p>
            <a:r>
              <a:rPr lang="en-GB" dirty="0"/>
              <a:t>https://www.youtube.com/watch?v=w0G_V1jJI_c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Source: Peace One Day (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  <a:hlinkClick r:id="rId3"/>
              </a:rPr>
              <a:t>http://peaceoneday.org</a:t>
            </a:r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4780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cap="all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2016 - RESULTS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Highlights of the Peace Day 2016 Report include: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Approximately 2.2 billion people were exposed to Peace Day messages through activities ranging from radio broadcasts to social media campaigns.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Across the world, an estimated 940 million people were aware of Peace Day in 2016.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Of those aware, around 16 million people are estimated to have behaved more peacefully on that day - equivalent to nearly the entire population of Guatemala.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A coalition of partners in South Sudan led by the National Platform for Peace and Reconciliation launched 100 days of peace activism, with events all over the country.   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Members of JCI Syria marched for peace from Old  Damascus through two of the seven ancient city gates—Bab </a:t>
            </a:r>
            <a:r>
              <a:rPr lang="en-GB" sz="1200" b="0" i="0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Tuma</a:t>
            </a:r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and Bab al-Salam, known as the Gate of Peace.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Tens of thousands of Iraqi youth attended Baghdad’s 6th annual peace carnival, raising funds to go towards micro-finance projects.</a:t>
            </a: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Click below to read the summary report:</a:t>
            </a:r>
          </a:p>
          <a:p>
            <a:endParaRPr lang="en-GB" sz="1200" b="0" i="0" kern="1200" dirty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  <a:p>
            <a:endParaRPr lang="en-GB" sz="1200" b="0" i="0" kern="1200" dirty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  <a:p>
            <a:endParaRPr lang="en-GB" sz="1200" b="0" i="0" kern="1200" dirty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  <a:p>
            <a:endParaRPr lang="en-GB" sz="1200" b="0" i="0" kern="1200" dirty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Source: Peace One Day (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  <a:hlinkClick r:id="rId3"/>
              </a:rPr>
              <a:t>http://peaceoneday.org</a:t>
            </a:r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1766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Download this poster </a:t>
            </a:r>
          </a:p>
          <a:p>
            <a:r>
              <a:rPr lang="en-GB" dirty="0"/>
              <a:t>http://www.peacedayphilly.org/wp-content/uploads/2014/06/Peace-One-Day-2014-Poster-PDF.pdf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605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Please run this assembly</a:t>
            </a: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as a slide show to access animations and hyperlinks. </a:t>
            </a: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409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http://www.peaceoneday.org/sites/default/files/peace_day_2016_report_summary_03_21_2017_0.pdf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786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http://www.peaceoneday.org/sites/default/files/peace_day_2016_report_summary_03_21_2017_0.pdf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7385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http://www.peaceoneday.org/sites/default/files/peace_day_2016_report_summary_03_21_2017_0.pdf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9198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http://www.peaceoneday.org/sites/default/files/peace_day_tool_kit.pdf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4093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Source: Peace One Day (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  <a:hlinkClick r:id="rId3"/>
              </a:rPr>
              <a:t>http://peaceoneday.org</a:t>
            </a:r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1279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Source: Peace One Day (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  <a:hlinkClick r:id="rId3"/>
              </a:rPr>
              <a:t>http://peaceoneday.org</a:t>
            </a:r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1309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Source: Peace One Day (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  <a:hlinkClick r:id="rId3"/>
              </a:rPr>
              <a:t>http://peaceoneday.org</a:t>
            </a:r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2218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Source: Peace One Day (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  <a:hlinkClick r:id="rId3"/>
              </a:rPr>
              <a:t>http://peaceoneday.org</a:t>
            </a:r>
            <a:r>
              <a:rPr lang="en-GB" sz="1200" b="0" i="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7208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0C08563-DA74-4DAE-815B-CF5A6365AF77}" type="slidenum"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28</a:t>
            </a:fld>
            <a:endParaRPr lang="en-GB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37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huge section on the website with Educational Resources available. </a:t>
            </a:r>
          </a:p>
          <a:p>
            <a:r>
              <a:rPr lang="en-GB" dirty="0"/>
              <a:t>http://www.peaceoneday.org/education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920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Click on heart to</a:t>
            </a: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play - hyperlink to 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dirty="0">
                <a:hlinkClick r:id="rId3"/>
              </a:rPr>
              <a:t>http://www.youtube.com/watch?v=yRhq-yO1KN8</a:t>
            </a:r>
            <a:endParaRPr lang="en-GB" altLang="en-US" sz="1200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396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Watch this short film here https://www.youtube.com/watch?v=MegX_UQ5Frs</a:t>
            </a:r>
          </a:p>
          <a:p>
            <a:r>
              <a:rPr lang="en-GB" dirty="0"/>
              <a:t>and register for the Education Peace Pack via this link</a:t>
            </a:r>
          </a:p>
          <a:p>
            <a:r>
              <a:rPr lang="en-GB" dirty="0"/>
              <a:t>http://www.peaceoneday.org/education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8078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1642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6270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0571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44423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5983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88267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94463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Substitute with your</a:t>
            </a:r>
            <a:r>
              <a:rPr lang="en-GB" baseline="0" dirty="0"/>
              <a:t> own school prayer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49305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9837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rgbClr val="000000"/>
                </a:solidFill>
                <a:latin typeface="Times New Roman" pitchFamily="16" charset="0"/>
              </a:rPr>
              <a:t>Time</a:t>
            </a:r>
            <a:r>
              <a:rPr lang="en-GB" altLang="en-US" sz="1200" baseline="0" dirty="0">
                <a:solidFill>
                  <a:srgbClr val="000000"/>
                </a:solidFill>
                <a:latin typeface="Times New Roman" pitchFamily="16" charset="0"/>
              </a:rPr>
              <a:t> for a moment of reflection while children and staff think about how the value has shown in their lives during the last month. 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baseline="0" dirty="0">
                <a:solidFill>
                  <a:srgbClr val="000000"/>
                </a:solidFill>
                <a:latin typeface="Times New Roman" pitchFamily="16" charset="0"/>
              </a:rPr>
              <a:t>Encourage them to think of how it affected their own thinking and behaviour and also that of other people. </a:t>
            </a: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7117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05777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86735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92615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</a:t>
            </a:r>
            <a:r>
              <a:rPr lang="en-GB" baseline="0" dirty="0"/>
              <a:t> on the heart to play hyperlink to </a:t>
            </a:r>
          </a:p>
          <a:p>
            <a:r>
              <a:rPr lang="en-GB" dirty="0">
                <a:hlinkClick r:id="rId3"/>
              </a:rPr>
              <a:t>https://www.youtube.com/watch?v=bvFLKyAGzzI</a:t>
            </a:r>
            <a:endParaRPr lang="en-GB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1440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393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313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Re-cap on previous values. 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Talk about building your ‘values toolkit’ and using them all the time.</a:t>
            </a: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Delete those</a:t>
            </a: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which haven’t been explored yet and/or replace with different values as appropriate. 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If you are in the second cycle, recap on all of the values from the first cycle. </a:t>
            </a: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37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Re-cap on previous values. </a:t>
            </a: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Talk about building your ‘values toolkit’ and using them all the time.</a:t>
            </a: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Delete those</a:t>
            </a: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which haven’t been explored yet and/or replace with different values as appropriate. </a:t>
            </a:r>
          </a:p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If you are in the second cycle, recap on all of the values from the first cycle. </a:t>
            </a: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221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200" dirty="0">
                <a:solidFill>
                  <a:schemeClr val="tx1"/>
                </a:solidFill>
                <a:latin typeface="Times New Roman" panose="02020603050405020304" pitchFamily="18" charset="0"/>
              </a:rPr>
              <a:t>These resources are available for Members</a:t>
            </a:r>
            <a:r>
              <a:rPr lang="en-GB" altLang="en-US" sz="12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in the Resources section. </a:t>
            </a: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759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3748F-27E5-433A-A0DA-25D86D37AF07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950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6F1B3-064A-42E6-BF8D-671161E94B7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018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78769-C1F4-4791-AF12-560A8F078C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299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5813" cy="498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498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A01D7-1949-47A0-8A14-F58B37B9BC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8324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8AC41-867A-4EC5-ADCD-E679180619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9298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6EE44-26C0-44B0-9B4A-0689CA3584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383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0CE2B-9A60-4A8D-8E60-DB5A970B1D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65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25A74-30DA-4EE5-AD45-4659FCB69D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843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85E3A-1BE0-4358-BB2C-1E164A2152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04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AB386-7FF0-4F53-AF0F-F8270F9D6B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687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5A48B7-E77B-4268-8757-904C7B00F48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657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3D059-C716-44A4-8A6E-8FF63B778B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460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10B67-98F0-476D-AFD8-FF7244E5980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034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05A44-04C3-4B32-A56B-BB0A9398A33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912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6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Comic Sans MS" pitchFamily="6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CCFF"/>
                </a:solidFill>
                <a:latin typeface="+mn-lt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 typeface="Comic Sans MS" pitchFamily="6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CCFF"/>
                </a:solidFill>
                <a:latin typeface="+mn-lt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Comic Sans MS" panose="030F0702030302020204" pitchFamily="6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CC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55800B61-858B-4269-8140-B4DF2B047B2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1" r:id="rId1"/>
    <p:sldLayoutId id="2147485652" r:id="rId2"/>
    <p:sldLayoutId id="2147485653" r:id="rId3"/>
    <p:sldLayoutId id="2147485654" r:id="rId4"/>
    <p:sldLayoutId id="2147485655" r:id="rId5"/>
    <p:sldLayoutId id="2147485656" r:id="rId6"/>
    <p:sldLayoutId id="2147485657" r:id="rId7"/>
    <p:sldLayoutId id="2147485658" r:id="rId8"/>
    <p:sldLayoutId id="2147485659" r:id="rId9"/>
    <p:sldLayoutId id="2147485660" r:id="rId10"/>
    <p:sldLayoutId id="2147485661" r:id="rId11"/>
    <p:sldLayoutId id="2147485662" r:id="rId12"/>
    <p:sldLayoutId id="2147485663" r:id="rId13"/>
  </p:sldLayoutIdLst>
  <p:txStyles>
    <p:titleStyle>
      <a:lvl1pPr algn="ctr" defTabSz="449263" rtl="0" eaLnBrk="0" fontAlgn="base" hangingPunct="0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anose="030F0702030302020204" pitchFamily="66" charset="0"/>
        <a:defRPr sz="3500">
          <a:solidFill>
            <a:srgbClr val="FFFFFF"/>
          </a:solidFill>
          <a:latin typeface="Arial" charset="0"/>
          <a:ea typeface="+mj-ea"/>
          <a:cs typeface="+mj-cs"/>
        </a:defRPr>
      </a:lvl1pPr>
      <a:lvl2pPr algn="ctr" defTabSz="449263" rtl="0" eaLnBrk="0" fontAlgn="base" hangingPunct="0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anose="030F0702030302020204" pitchFamily="66" charset="0"/>
        <a:defRPr sz="3500">
          <a:solidFill>
            <a:srgbClr val="FFFFFF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anose="030F0702030302020204" pitchFamily="66" charset="0"/>
        <a:defRPr sz="3500">
          <a:solidFill>
            <a:srgbClr val="FFFFFF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anose="030F0702030302020204" pitchFamily="66" charset="0"/>
        <a:defRPr sz="3500">
          <a:solidFill>
            <a:srgbClr val="FFFFFF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anose="030F0702030302020204" pitchFamily="66" charset="0"/>
        <a:defRPr sz="3500">
          <a:solidFill>
            <a:srgbClr val="FFFFFF"/>
          </a:solidFill>
          <a:latin typeface="Arial" charset="0"/>
          <a:ea typeface="MS Gothic" charset="-128"/>
        </a:defRPr>
      </a:lvl5pPr>
      <a:lvl6pPr marL="457200" algn="ctr" defTabSz="449263" rtl="0" fontAlgn="base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itchFamily="64" charset="0"/>
        <a:defRPr sz="3500">
          <a:solidFill>
            <a:srgbClr val="FFFFFF"/>
          </a:solidFill>
          <a:latin typeface="Comic Sans MS" pitchFamily="64" charset="0"/>
          <a:ea typeface="MS Gothic" charset="-128"/>
        </a:defRPr>
      </a:lvl6pPr>
      <a:lvl7pPr marL="914400" algn="ctr" defTabSz="449263" rtl="0" fontAlgn="base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itchFamily="64" charset="0"/>
        <a:defRPr sz="3500">
          <a:solidFill>
            <a:srgbClr val="FFFFFF"/>
          </a:solidFill>
          <a:latin typeface="Comic Sans MS" pitchFamily="64" charset="0"/>
          <a:ea typeface="MS Gothic" charset="-128"/>
        </a:defRPr>
      </a:lvl7pPr>
      <a:lvl8pPr marL="1371600" algn="ctr" defTabSz="449263" rtl="0" fontAlgn="base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itchFamily="64" charset="0"/>
        <a:defRPr sz="3500">
          <a:solidFill>
            <a:srgbClr val="FFFFFF"/>
          </a:solidFill>
          <a:latin typeface="Comic Sans MS" pitchFamily="64" charset="0"/>
          <a:ea typeface="MS Gothic" charset="-128"/>
        </a:defRPr>
      </a:lvl8pPr>
      <a:lvl9pPr marL="1828800" algn="ctr" defTabSz="449263" rtl="0" fontAlgn="base">
        <a:lnSpc>
          <a:spcPct val="117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mic Sans MS" pitchFamily="64" charset="0"/>
        <a:defRPr sz="3500">
          <a:solidFill>
            <a:srgbClr val="FFFFFF"/>
          </a:solidFill>
          <a:latin typeface="Comic Sans MS" pitchFamily="64" charset="0"/>
          <a:ea typeface="MS Gothic" charset="-128"/>
        </a:defRPr>
      </a:lvl9pPr>
    </p:titleStyle>
    <p:bodyStyle>
      <a:lvl1pPr marL="341313" indent="-341313" algn="l" defTabSz="449263" rtl="0" eaLnBrk="0" fontAlgn="base" hangingPunct="0">
        <a:lnSpc>
          <a:spcPct val="117000"/>
        </a:lnSpc>
        <a:spcBef>
          <a:spcPts val="750"/>
        </a:spcBef>
        <a:spcAft>
          <a:spcPct val="0"/>
        </a:spcAft>
        <a:buClr>
          <a:srgbClr val="E46A56"/>
        </a:buClr>
        <a:buSzPct val="95000"/>
        <a:buFont typeface="Webdings" panose="05030102010509060703" pitchFamily="18" charset="2"/>
        <a:buChar char=""/>
        <a:defRPr sz="3000">
          <a:solidFill>
            <a:srgbClr val="FFCCFF"/>
          </a:solidFill>
          <a:latin typeface="Arial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117000"/>
        </a:lnSpc>
        <a:spcBef>
          <a:spcPts val="700"/>
        </a:spcBef>
        <a:spcAft>
          <a:spcPct val="0"/>
        </a:spcAft>
        <a:buClr>
          <a:srgbClr val="E46A56"/>
        </a:buClr>
        <a:buSzPct val="125000"/>
        <a:buFont typeface="Comic Sans MS" panose="030F0702030302020204" pitchFamily="66" charset="0"/>
        <a:buChar char="•"/>
        <a:defRPr sz="2800">
          <a:solidFill>
            <a:srgbClr val="FFCCFF"/>
          </a:solidFill>
          <a:latin typeface="Arial" charset="0"/>
          <a:ea typeface="+mn-ea"/>
        </a:defRPr>
      </a:lvl2pPr>
      <a:lvl3pPr marL="1143000" indent="-228600" algn="l" defTabSz="449263" rtl="0" eaLnBrk="0" fontAlgn="base" hangingPunct="0">
        <a:lnSpc>
          <a:spcPct val="117000"/>
        </a:lnSpc>
        <a:spcBef>
          <a:spcPts val="600"/>
        </a:spcBef>
        <a:spcAft>
          <a:spcPct val="0"/>
        </a:spcAft>
        <a:buClr>
          <a:srgbClr val="E46A56"/>
        </a:buClr>
        <a:buSzPct val="60000"/>
        <a:buFont typeface="Comic Sans MS" panose="030F0702030302020204" pitchFamily="66" charset="0"/>
        <a:buChar char="•"/>
        <a:defRPr sz="2400">
          <a:solidFill>
            <a:srgbClr val="FFCCFF"/>
          </a:solidFill>
          <a:latin typeface="Arial" charset="0"/>
          <a:ea typeface="+mn-ea"/>
        </a:defRPr>
      </a:lvl3pPr>
      <a:lvl4pPr marL="1600200" indent="-228600" algn="l" defTabSz="449263" rtl="0" eaLnBrk="0" fontAlgn="base" hangingPunct="0">
        <a:lnSpc>
          <a:spcPct val="117000"/>
        </a:lnSpc>
        <a:spcBef>
          <a:spcPts val="500"/>
        </a:spcBef>
        <a:spcAft>
          <a:spcPct val="0"/>
        </a:spcAft>
        <a:buClr>
          <a:srgbClr val="FFCCFF"/>
        </a:buClr>
        <a:buSzPct val="100000"/>
        <a:buFont typeface="Comic Sans MS" panose="030F0702030302020204" pitchFamily="66" charset="0"/>
        <a:buChar char="–"/>
        <a:defRPr sz="2000">
          <a:solidFill>
            <a:srgbClr val="FFCCFF"/>
          </a:solidFill>
          <a:latin typeface="Arial" charset="0"/>
          <a:ea typeface="+mn-ea"/>
        </a:defRPr>
      </a:lvl4pPr>
      <a:lvl5pPr marL="2057400" indent="-228600" algn="l" defTabSz="449263" rtl="0" eaLnBrk="0" fontAlgn="base" hangingPunct="0">
        <a:lnSpc>
          <a:spcPct val="117000"/>
        </a:lnSpc>
        <a:spcBef>
          <a:spcPts val="500"/>
        </a:spcBef>
        <a:spcAft>
          <a:spcPct val="0"/>
        </a:spcAft>
        <a:buClr>
          <a:srgbClr val="FFCCFF"/>
        </a:buClr>
        <a:buSzPct val="100000"/>
        <a:buFont typeface="Comic Sans MS" panose="030F0702030302020204" pitchFamily="66" charset="0"/>
        <a:buChar char="»"/>
        <a:defRPr sz="2000">
          <a:solidFill>
            <a:srgbClr val="FFCCFF"/>
          </a:solidFill>
          <a:latin typeface="Arial" charset="0"/>
          <a:ea typeface="+mn-ea"/>
        </a:defRPr>
      </a:lvl5pPr>
      <a:lvl6pPr marL="2514600" indent="-228600" algn="l" defTabSz="449263" rtl="0" fontAlgn="base">
        <a:lnSpc>
          <a:spcPct val="117000"/>
        </a:lnSpc>
        <a:spcBef>
          <a:spcPts val="500"/>
        </a:spcBef>
        <a:spcAft>
          <a:spcPct val="0"/>
        </a:spcAft>
        <a:buClr>
          <a:srgbClr val="FFCCFF"/>
        </a:buClr>
        <a:buSzPct val="100000"/>
        <a:buFont typeface="Comic Sans MS" pitchFamily="64" charset="0"/>
        <a:buChar char="»"/>
        <a:defRPr sz="2000">
          <a:solidFill>
            <a:srgbClr val="FFCCFF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117000"/>
        </a:lnSpc>
        <a:spcBef>
          <a:spcPts val="500"/>
        </a:spcBef>
        <a:spcAft>
          <a:spcPct val="0"/>
        </a:spcAft>
        <a:buClr>
          <a:srgbClr val="FFCCFF"/>
        </a:buClr>
        <a:buSzPct val="100000"/>
        <a:buFont typeface="Comic Sans MS" pitchFamily="64" charset="0"/>
        <a:buChar char="»"/>
        <a:defRPr sz="2000">
          <a:solidFill>
            <a:srgbClr val="FFCCFF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117000"/>
        </a:lnSpc>
        <a:spcBef>
          <a:spcPts val="500"/>
        </a:spcBef>
        <a:spcAft>
          <a:spcPct val="0"/>
        </a:spcAft>
        <a:buClr>
          <a:srgbClr val="FFCCFF"/>
        </a:buClr>
        <a:buSzPct val="100000"/>
        <a:buFont typeface="Comic Sans MS" pitchFamily="64" charset="0"/>
        <a:buChar char="»"/>
        <a:defRPr sz="2000">
          <a:solidFill>
            <a:srgbClr val="FFCCFF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117000"/>
        </a:lnSpc>
        <a:spcBef>
          <a:spcPts val="500"/>
        </a:spcBef>
        <a:spcAft>
          <a:spcPct val="0"/>
        </a:spcAft>
        <a:buClr>
          <a:srgbClr val="FFCCFF"/>
        </a:buClr>
        <a:buSzPct val="100000"/>
        <a:buFont typeface="Comic Sans MS" pitchFamily="64" charset="0"/>
        <a:buChar char="»"/>
        <a:defRPr sz="2000">
          <a:solidFill>
            <a:srgbClr val="FFCC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valuesbasededucation.com/vbe-membership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ationaldayofpeace.org/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BX2Ukn0Qqw" TargetMode="External"/><Relationship Id="rId4" Type="http://schemas.openxmlformats.org/officeDocument/2006/relationships/image" Target="../media/image36.png"/><Relationship Id="rId5" Type="http://schemas.openxmlformats.org/officeDocument/2006/relationships/hyperlink" Target="http://internationaldayofpeace.org/" TargetMode="External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en/events/peaceday/pdf/IDP_2017_Print" TargetMode="External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hyperlink" Target="http://peaceoneday.org/" TargetMode="External"/><Relationship Id="rId5" Type="http://schemas.openxmlformats.org/officeDocument/2006/relationships/hyperlink" Target="https://www.youtube.com/watch?v=w0G_V1jJI_c" TargetMode="External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peaceoneday.org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eaceoneday.org/" TargetMode="External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eaceoneday.org/" TargetMode="External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eaceoneday.org/" TargetMode="External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eaceoneday.org/" TargetMode="External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Rhq-yO1KN8" TargetMode="External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egX_UQ5Frs" TargetMode="External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wmf"/><Relationship Id="rId20" Type="http://schemas.openxmlformats.org/officeDocument/2006/relationships/image" Target="../media/image59.png"/><Relationship Id="rId21" Type="http://schemas.openxmlformats.org/officeDocument/2006/relationships/image" Target="../media/image60.png"/><Relationship Id="rId22" Type="http://schemas.openxmlformats.org/officeDocument/2006/relationships/image" Target="../media/image61.jpeg"/><Relationship Id="rId23" Type="http://schemas.openxmlformats.org/officeDocument/2006/relationships/image" Target="../media/image62.jpeg"/><Relationship Id="rId24" Type="http://schemas.openxmlformats.org/officeDocument/2006/relationships/image" Target="../media/image63.png"/><Relationship Id="rId25" Type="http://schemas.openxmlformats.org/officeDocument/2006/relationships/image" Target="../media/image26.jpeg"/><Relationship Id="rId10" Type="http://schemas.openxmlformats.org/officeDocument/2006/relationships/image" Target="../media/image11.png"/><Relationship Id="rId11" Type="http://schemas.openxmlformats.org/officeDocument/2006/relationships/image" Target="../media/image16.png"/><Relationship Id="rId12" Type="http://schemas.openxmlformats.org/officeDocument/2006/relationships/image" Target="../media/image17.jpeg"/><Relationship Id="rId13" Type="http://schemas.openxmlformats.org/officeDocument/2006/relationships/image" Target="../media/image55.jpeg"/><Relationship Id="rId14" Type="http://schemas.openxmlformats.org/officeDocument/2006/relationships/image" Target="../media/image56.png"/><Relationship Id="rId15" Type="http://schemas.openxmlformats.org/officeDocument/2006/relationships/image" Target="../media/image20.jpeg"/><Relationship Id="rId16" Type="http://schemas.openxmlformats.org/officeDocument/2006/relationships/image" Target="../media/image21.jpeg"/><Relationship Id="rId17" Type="http://schemas.openxmlformats.org/officeDocument/2006/relationships/image" Target="../media/image57.jpeg"/><Relationship Id="rId18" Type="http://schemas.openxmlformats.org/officeDocument/2006/relationships/image" Target="../media/image24.jpeg"/><Relationship Id="rId19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jpeg"/><Relationship Id="rId4" Type="http://schemas.openxmlformats.org/officeDocument/2006/relationships/image" Target="../media/image5.jpeg"/><Relationship Id="rId5" Type="http://schemas.openxmlformats.org/officeDocument/2006/relationships/image" Target="../media/image6.wmf"/><Relationship Id="rId6" Type="http://schemas.openxmlformats.org/officeDocument/2006/relationships/image" Target="../media/image54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60.png"/><Relationship Id="rId21" Type="http://schemas.openxmlformats.org/officeDocument/2006/relationships/image" Target="../media/image61.jpeg"/><Relationship Id="rId22" Type="http://schemas.openxmlformats.org/officeDocument/2006/relationships/image" Target="../media/image62.jpeg"/><Relationship Id="rId23" Type="http://schemas.openxmlformats.org/officeDocument/2006/relationships/image" Target="../media/image64.png"/><Relationship Id="rId24" Type="http://schemas.openxmlformats.org/officeDocument/2006/relationships/image" Target="../media/image26.jpeg"/><Relationship Id="rId10" Type="http://schemas.openxmlformats.org/officeDocument/2006/relationships/image" Target="../media/image16.png"/><Relationship Id="rId11" Type="http://schemas.openxmlformats.org/officeDocument/2006/relationships/image" Target="../media/image17.jpeg"/><Relationship Id="rId12" Type="http://schemas.openxmlformats.org/officeDocument/2006/relationships/image" Target="../media/image55.jpeg"/><Relationship Id="rId13" Type="http://schemas.openxmlformats.org/officeDocument/2006/relationships/image" Target="../media/image56.png"/><Relationship Id="rId14" Type="http://schemas.openxmlformats.org/officeDocument/2006/relationships/image" Target="../media/image20.jpeg"/><Relationship Id="rId15" Type="http://schemas.openxmlformats.org/officeDocument/2006/relationships/image" Target="../media/image21.jpeg"/><Relationship Id="rId16" Type="http://schemas.openxmlformats.org/officeDocument/2006/relationships/image" Target="../media/image57.jpeg"/><Relationship Id="rId17" Type="http://schemas.openxmlformats.org/officeDocument/2006/relationships/image" Target="../media/image24.jpeg"/><Relationship Id="rId18" Type="http://schemas.openxmlformats.org/officeDocument/2006/relationships/image" Target="../media/image58.png"/><Relationship Id="rId19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jpeg"/><Relationship Id="rId4" Type="http://schemas.openxmlformats.org/officeDocument/2006/relationships/image" Target="../media/image6.wmf"/><Relationship Id="rId5" Type="http://schemas.openxmlformats.org/officeDocument/2006/relationships/image" Target="../media/image54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acefulschools.org.uk/" TargetMode="External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FLKyAGzzI" TargetMode="External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4" Type="http://schemas.openxmlformats.org/officeDocument/2006/relationships/image" Target="../media/image6.wmf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wmf"/><Relationship Id="rId9" Type="http://schemas.openxmlformats.org/officeDocument/2006/relationships/image" Target="../media/image11.png"/><Relationship Id="rId10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eg"/><Relationship Id="rId12" Type="http://schemas.openxmlformats.org/officeDocument/2006/relationships/image" Target="../media/image25.jpeg"/><Relationship Id="rId13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1784" y="836712"/>
            <a:ext cx="871296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18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 ASSEMBLY (Values-based Education approach)</a:t>
            </a:r>
          </a:p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1800" b="1" u="sng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 feel free to adapt this assembly to the context of your school. There are notes at the bottom of many slides.  </a:t>
            </a:r>
          </a:p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Delete slides</a:t>
            </a:r>
            <a:r>
              <a:rPr lang="en-GB" sz="18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are less relevant and </a:t>
            </a:r>
            <a:r>
              <a:rPr lang="en-GB" sz="18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images</a:t>
            </a:r>
            <a:r>
              <a:rPr lang="en-GB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etc of your setting. Some slides are more suited to EY/KS1/KS2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images have all been purchased, or are copyright free or </a:t>
            </a:r>
            <a:r>
              <a:rPr lang="en-GB" alt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licensed under a Creative Commons Attribution Share-Alike 3.0 License. </a:t>
            </a:r>
          </a:p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have any feedback or suggestions for VbE, please get in touch: info@valuesbasededucation.com</a:t>
            </a:r>
          </a:p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a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Powerpoint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Presentation. </a:t>
            </a:r>
            <a:endParaRPr lang="en-GB" sz="18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1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sure you ‘Run as a Slideshow’ for animations and links etc to work. </a:t>
            </a:r>
          </a:p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251D93-65C7-4EFC-BFDE-BEBEB7AE1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25"/>
          <a:stretch/>
        </p:blipFill>
        <p:spPr>
          <a:xfrm>
            <a:off x="0" y="6166604"/>
            <a:ext cx="683568" cy="6913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2C1374-4359-46D2-9BC6-16D3E10D5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25"/>
          <a:stretch/>
        </p:blipFill>
        <p:spPr>
          <a:xfrm>
            <a:off x="8433927" y="6163021"/>
            <a:ext cx="683568" cy="6913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1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" y="0"/>
            <a:ext cx="4032203" cy="2689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t="13050" r="17890"/>
          <a:stretch/>
        </p:blipFill>
        <p:spPr>
          <a:xfrm>
            <a:off x="6551000" y="10395"/>
            <a:ext cx="2736304" cy="406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14242"/>
            <a:ext cx="5017535" cy="3243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7586"/>
            <a:ext cx="5651305" cy="3780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7" y="31949"/>
            <a:ext cx="2202472" cy="330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288" y="333375"/>
            <a:ext cx="8424862" cy="21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lvl="1" eaLnBrk="1" hangingPunct="1">
              <a:defRPr/>
            </a:pPr>
            <a:r>
              <a:rPr lang="en-GB" sz="4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  <a:r>
              <a:rPr lang="en-GB" sz="4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mean to you in these places or with these people? </a:t>
            </a:r>
          </a:p>
        </p:txBody>
      </p:sp>
      <p:sp>
        <p:nvSpPr>
          <p:cNvPr id="2" name="Rectangle 1"/>
          <p:cNvSpPr/>
          <p:nvPr/>
        </p:nvSpPr>
        <p:spPr>
          <a:xfrm rot="20471103">
            <a:off x="1572247" y="3884825"/>
            <a:ext cx="1625765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home</a:t>
            </a:r>
          </a:p>
        </p:txBody>
      </p:sp>
      <p:sp>
        <p:nvSpPr>
          <p:cNvPr id="5" name="Rectangle 4"/>
          <p:cNvSpPr/>
          <p:nvPr/>
        </p:nvSpPr>
        <p:spPr>
          <a:xfrm rot="1018408">
            <a:off x="646818" y="2889348"/>
            <a:ext cx="1989647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school </a:t>
            </a:r>
          </a:p>
        </p:txBody>
      </p:sp>
      <p:sp>
        <p:nvSpPr>
          <p:cNvPr id="6" name="Rectangle 5"/>
          <p:cNvSpPr/>
          <p:nvPr/>
        </p:nvSpPr>
        <p:spPr>
          <a:xfrm rot="20778747">
            <a:off x="4445567" y="5223453"/>
            <a:ext cx="3235886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</a:t>
            </a:r>
          </a:p>
        </p:txBody>
      </p:sp>
      <p:sp>
        <p:nvSpPr>
          <p:cNvPr id="7" name="Rectangle 6"/>
          <p:cNvSpPr/>
          <p:nvPr/>
        </p:nvSpPr>
        <p:spPr>
          <a:xfrm rot="1035914">
            <a:off x="7317239" y="6012998"/>
            <a:ext cx="1938351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family </a:t>
            </a:r>
          </a:p>
        </p:txBody>
      </p:sp>
      <p:sp>
        <p:nvSpPr>
          <p:cNvPr id="8" name="Rectangle 7"/>
          <p:cNvSpPr/>
          <p:nvPr/>
        </p:nvSpPr>
        <p:spPr>
          <a:xfrm rot="655765">
            <a:off x="6098743" y="4240072"/>
            <a:ext cx="2125902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friends </a:t>
            </a:r>
          </a:p>
        </p:txBody>
      </p:sp>
      <p:sp>
        <p:nvSpPr>
          <p:cNvPr id="9" name="Rectangle 8"/>
          <p:cNvSpPr/>
          <p:nvPr/>
        </p:nvSpPr>
        <p:spPr>
          <a:xfrm rot="1018408">
            <a:off x="735186" y="5070480"/>
            <a:ext cx="3018775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classmates</a:t>
            </a:r>
          </a:p>
        </p:txBody>
      </p:sp>
      <p:sp>
        <p:nvSpPr>
          <p:cNvPr id="10" name="Rectangle 9"/>
          <p:cNvSpPr/>
          <p:nvPr/>
        </p:nvSpPr>
        <p:spPr>
          <a:xfrm rot="20855990">
            <a:off x="154109" y="5887565"/>
            <a:ext cx="1505540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staff </a:t>
            </a:r>
          </a:p>
        </p:txBody>
      </p:sp>
      <p:sp>
        <p:nvSpPr>
          <p:cNvPr id="11" name="Rectangle 10"/>
          <p:cNvSpPr/>
          <p:nvPr/>
        </p:nvSpPr>
        <p:spPr>
          <a:xfrm rot="20682716">
            <a:off x="5967696" y="2456912"/>
            <a:ext cx="2847984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religious </a:t>
            </a:r>
          </a:p>
          <a:p>
            <a:pPr algn="ctr">
              <a:defRPr/>
            </a:pP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places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33" y="2736622"/>
            <a:ext cx="2073662" cy="20736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288" y="333375"/>
            <a:ext cx="84248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lvl="1" eaLnBrk="1" hangingPunct="1">
              <a:defRPr/>
            </a:pPr>
            <a:r>
              <a:rPr lang="en-GB" sz="4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word </a:t>
            </a:r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  <a:r>
              <a:rPr lang="en-GB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to you? </a:t>
            </a: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684213" y="2420938"/>
            <a:ext cx="7991475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400" dirty="0">
                <a:solidFill>
                  <a:srgbClr val="FA2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GB" altLang="en-US" sz="4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fighting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4400" dirty="0">
                <a:solidFill>
                  <a:srgbClr val="FA2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GB" altLang="en-US" sz="4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arguing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4400" dirty="0">
                <a:solidFill>
                  <a:srgbClr val="FA2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GB" altLang="en-US" sz="4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being selfish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4400" dirty="0">
                <a:solidFill>
                  <a:srgbClr val="FA2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GB" altLang="en-US" sz="4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bullying</a:t>
            </a:r>
          </a:p>
          <a:p>
            <a:pPr eaLnBrk="1" hangingPunct="1">
              <a:spcBef>
                <a:spcPct val="50000"/>
              </a:spcBef>
            </a:pPr>
            <a:endParaRPr lang="en-GB" altLang="en-US" sz="4400" dirty="0"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996952"/>
            <a:ext cx="218255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216669" y="476597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lvl="1" eaLnBrk="1" hangingPunct="1">
              <a:defRPr/>
            </a:pPr>
            <a:r>
              <a:rPr lang="en-GB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word </a:t>
            </a:r>
            <a:r>
              <a:rPr lang="en-GB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to you?</a:t>
            </a:r>
            <a:r>
              <a:rPr lang="en-GB" sz="4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59593" y="1628800"/>
            <a:ext cx="7991475" cy="463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Showing </a:t>
            </a:r>
            <a:r>
              <a:rPr lang="en-GB" altLang="en-US" sz="36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Showing </a:t>
            </a:r>
            <a:r>
              <a:rPr lang="en-GB" altLang="en-US" sz="36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compassion</a:t>
            </a:r>
            <a:r>
              <a:rPr lang="en-GB" alt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Showing </a:t>
            </a:r>
            <a:r>
              <a:rPr lang="en-GB" altLang="en-US" sz="36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respect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Showing </a:t>
            </a:r>
            <a:r>
              <a:rPr lang="en-GB" altLang="en-US" sz="36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kindness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Showing </a:t>
            </a:r>
            <a:r>
              <a:rPr lang="en-GB" altLang="en-US" sz="36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friendship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3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Showing </a:t>
            </a:r>
            <a:r>
              <a:rPr lang="en-GB" altLang="en-US" sz="36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responsibility</a:t>
            </a:r>
            <a:endParaRPr lang="en-GB" altLang="en-US" sz="3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2073662" cy="20736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5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4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4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4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3590" y="404664"/>
            <a:ext cx="9144000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lvl="1" algn="ctr" eaLnBrk="1" hangingPunct="1">
              <a:defRPr/>
            </a:pPr>
            <a:r>
              <a:rPr lang="en-GB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September 21</a:t>
            </a:r>
            <a:r>
              <a:rPr lang="en-GB" sz="28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GB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(every year!)</a:t>
            </a:r>
          </a:p>
          <a:p>
            <a:pPr lvl="1" algn="ctr" eaLnBrk="1" hangingPunct="1">
              <a:defRPr/>
            </a:pPr>
            <a:r>
              <a:rPr lang="en-GB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Day of Peace</a:t>
            </a:r>
            <a:endParaRPr lang="en-GB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4888179C-A407-493E-B61C-DC10A50B0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7" t="9401" r="26375" b="33200"/>
          <a:stretch/>
        </p:blipFill>
        <p:spPr>
          <a:xfrm>
            <a:off x="915859" y="1556792"/>
            <a:ext cx="7285102" cy="48965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6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324544" y="441858"/>
            <a:ext cx="9144000" cy="5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lvl="1" algn="ctr" eaLnBrk="1" hangingPunct="1">
              <a:defRPr/>
            </a:pPr>
            <a:r>
              <a:rPr lang="en-GB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International Day of Peace? –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 film</a:t>
            </a:r>
            <a:endParaRPr lang="en-GB" sz="4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xmlns="" id="{D3734775-CBB9-4365-83A2-DA5359E5B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42" t="47200" r="46062" b="29000"/>
          <a:stretch/>
        </p:blipFill>
        <p:spPr>
          <a:xfrm>
            <a:off x="1115616" y="1596681"/>
            <a:ext cx="7220641" cy="3528392"/>
          </a:xfrm>
          <a:prstGeom prst="rect">
            <a:avLst/>
          </a:prstGeom>
        </p:spPr>
      </p:pic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xmlns="" id="{8DB4B00A-A794-417D-86FE-53BBB3094B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87" t="9400" r="26375" b="82200"/>
          <a:stretch/>
        </p:blipFill>
        <p:spPr>
          <a:xfrm>
            <a:off x="179512" y="5805264"/>
            <a:ext cx="8784976" cy="8640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7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4" y="404664"/>
            <a:ext cx="9036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33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2017 U.N. Peace Day Theme:</a:t>
            </a:r>
            <a:endParaRPr lang="en-GB" sz="2000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Together for Peace: Respect, Safety and Dignity for All</a:t>
            </a:r>
            <a:endParaRPr lang="en-GB" sz="2000" dirty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xmlns="" id="{0004EA47-0A8F-4DCF-BC5F-B23A666AD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0" t="12200" r="41338" b="3801"/>
          <a:stretch/>
        </p:blipFill>
        <p:spPr>
          <a:xfrm>
            <a:off x="2915816" y="1340768"/>
            <a:ext cx="3456384" cy="53175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7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6" descr="POD logo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286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POD logo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286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36096" y="6569502"/>
            <a:ext cx="5040560" cy="25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Peace One Day (</a:t>
            </a:r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http://peaceoneday.org</a:t>
            </a:r>
            <a:r>
              <a:rPr lang="en-GB" sz="1100" dirty="0">
                <a:solidFill>
                  <a:srgbClr val="000000"/>
                </a:solidFill>
                <a:latin typeface="Times New Roman" pitchFamily="16" charset="0"/>
              </a:rPr>
              <a:t>)</a:t>
            </a:r>
            <a:endParaRPr lang="en-GB" sz="11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5162" y="351631"/>
            <a:ext cx="7770813" cy="1141413"/>
          </a:xfrm>
        </p:spPr>
        <p:txBody>
          <a:bodyPr/>
          <a:lstStyle/>
          <a:p>
            <a:r>
              <a:rPr lang="en-GB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Peace Day</a:t>
            </a:r>
            <a:br>
              <a:rPr lang="en-GB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Thursday 21</a:t>
            </a:r>
            <a:r>
              <a:rPr lang="en-GB" sz="4000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GB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September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665161" y="5457265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457200" algn="ctr" defTabSz="449263" rtl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itchFamily="64" charset="0"/>
              <a:defRPr sz="3500">
                <a:solidFill>
                  <a:srgbClr val="FFFFFF"/>
                </a:solidFill>
                <a:latin typeface="Comic Sans MS" pitchFamily="64" charset="0"/>
                <a:ea typeface="MS Gothic" charset="-128"/>
              </a:defRPr>
            </a:lvl6pPr>
            <a:lvl7pPr marL="914400" algn="ctr" defTabSz="449263" rtl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itchFamily="64" charset="0"/>
              <a:defRPr sz="3500">
                <a:solidFill>
                  <a:srgbClr val="FFFFFF"/>
                </a:solidFill>
                <a:latin typeface="Comic Sans MS" pitchFamily="64" charset="0"/>
                <a:ea typeface="MS Gothic" charset="-128"/>
              </a:defRPr>
            </a:lvl7pPr>
            <a:lvl8pPr marL="1371600" algn="ctr" defTabSz="449263" rtl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itchFamily="64" charset="0"/>
              <a:defRPr sz="3500">
                <a:solidFill>
                  <a:srgbClr val="FFFFFF"/>
                </a:solidFill>
                <a:latin typeface="Comic Sans MS" pitchFamily="64" charset="0"/>
                <a:ea typeface="MS Gothic" charset="-128"/>
              </a:defRPr>
            </a:lvl8pPr>
            <a:lvl9pPr marL="1828800" algn="ctr" defTabSz="449263" rtl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itchFamily="64" charset="0"/>
              <a:defRPr sz="3500">
                <a:solidFill>
                  <a:srgbClr val="FFFFFF"/>
                </a:solidFill>
                <a:latin typeface="Comic Sans MS" pitchFamily="64" charset="0"/>
                <a:ea typeface="MS Gothic" charset="-128"/>
              </a:defRPr>
            </a:lvl9pPr>
          </a:lstStyle>
          <a:p>
            <a:r>
              <a:rPr lang="en-GB" sz="2800" kern="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Watch this film to see the background and impact of Peace One day</a:t>
            </a:r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6531" t="14300" r="39763" b="37401"/>
          <a:stretch/>
        </p:blipFill>
        <p:spPr>
          <a:xfrm>
            <a:off x="1628926" y="1824955"/>
            <a:ext cx="5843281" cy="36323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9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6096" y="6569502"/>
            <a:ext cx="5040560" cy="25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Peace One Day (</a:t>
            </a:r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http://peaceoneday.org</a:t>
            </a:r>
            <a:r>
              <a:rPr lang="en-GB" sz="1100" dirty="0">
                <a:solidFill>
                  <a:srgbClr val="000000"/>
                </a:solidFill>
                <a:latin typeface="Times New Roman" pitchFamily="16" charset="0"/>
              </a:rPr>
              <a:t>)</a:t>
            </a:r>
            <a:endParaRPr lang="en-GB" sz="1100" dirty="0"/>
          </a:p>
        </p:txBody>
      </p:sp>
      <p:sp>
        <p:nvSpPr>
          <p:cNvPr id="3" name="Rectangle 2"/>
          <p:cNvSpPr/>
          <p:nvPr/>
        </p:nvSpPr>
        <p:spPr>
          <a:xfrm>
            <a:off x="16346" y="260648"/>
            <a:ext cx="9254232" cy="629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 Day 2016…                 the impact</a:t>
            </a:r>
          </a:p>
          <a:p>
            <a:pPr lvl="0"/>
            <a:r>
              <a:rPr lang="en-GB" sz="4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571500" lvl="0" indent="-571500">
              <a:buClr>
                <a:srgbClr val="000099"/>
              </a:buClr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 billion </a:t>
            </a:r>
            <a:r>
              <a:rPr lang="en-GB" sz="40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 were exposed to Peace Day messages </a:t>
            </a:r>
          </a:p>
          <a:p>
            <a:pPr marL="571500" lvl="0" indent="-571500">
              <a:buClr>
                <a:srgbClr val="000099"/>
              </a:buClr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Across the world, </a:t>
            </a:r>
            <a:r>
              <a:rPr lang="en-GB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940 million </a:t>
            </a:r>
            <a:r>
              <a:rPr lang="en-GB" sz="40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 were aware of Peace Day in 2016</a:t>
            </a:r>
          </a:p>
          <a:p>
            <a:pPr marL="571500" lvl="0" indent="-571500">
              <a:buClr>
                <a:srgbClr val="000099"/>
              </a:buClr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 million </a:t>
            </a:r>
            <a:r>
              <a:rPr lang="en-GB" sz="40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 behaved more peacefully on that day</a:t>
            </a:r>
          </a:p>
        </p:txBody>
      </p:sp>
    </p:spTree>
    <p:extLst>
      <p:ext uri="{BB962C8B-B14F-4D97-AF65-F5344CB8AC3E}">
        <p14:creationId xmlns:p14="http://schemas.microsoft.com/office/powerpoint/2010/main" val="42543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62FB61-6685-411C-87E9-0DC76FEEF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6" t="37399" r="30312" b="12201"/>
          <a:stretch/>
        </p:blipFill>
        <p:spPr>
          <a:xfrm>
            <a:off x="0" y="188640"/>
            <a:ext cx="914222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116013" y="188913"/>
            <a:ext cx="66960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117000"/>
              </a:lnSpc>
              <a:spcBef>
                <a:spcPts val="500"/>
              </a:spcBef>
              <a:buClr>
                <a:srgbClr val="FFCCFF"/>
              </a:buClr>
              <a:buSzPct val="100000"/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117000"/>
              </a:lnSpc>
              <a:spcBef>
                <a:spcPts val="500"/>
              </a:spcBef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Date………………………….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843213" y="1052513"/>
            <a:ext cx="36004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117000"/>
              </a:lnSpc>
              <a:spcBef>
                <a:spcPts val="500"/>
              </a:spcBef>
              <a:buClr>
                <a:srgbClr val="FFCCFF"/>
              </a:buClr>
              <a:buSzPct val="100000"/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117000"/>
              </a:lnSpc>
              <a:spcBef>
                <a:spcPts val="500"/>
              </a:spcBef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800" dirty="0">
                <a:solidFill>
                  <a:srgbClr val="0070C0"/>
                </a:solidFill>
                <a:latin typeface="Arial Black" panose="020B0A04020102020204" pitchFamily="34" charset="0"/>
              </a:rPr>
              <a:t>School 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800" dirty="0">
                <a:solidFill>
                  <a:srgbClr val="0070C0"/>
                </a:solidFill>
                <a:latin typeface="Arial Black" panose="020B0A04020102020204" pitchFamily="34" charset="0"/>
              </a:rPr>
              <a:t>logo here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006" y="3140968"/>
            <a:ext cx="8424863" cy="16712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5400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Welcome to our </a:t>
            </a:r>
          </a:p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5400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Values Assembly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25"/>
          <a:stretch/>
        </p:blipFill>
        <p:spPr>
          <a:xfrm>
            <a:off x="7956376" y="5661248"/>
            <a:ext cx="1152128" cy="11653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25"/>
          <a:stretch/>
        </p:blipFill>
        <p:spPr>
          <a:xfrm>
            <a:off x="0" y="5692307"/>
            <a:ext cx="1152128" cy="11653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3F4973-F266-4B71-93B4-35E8E7BD7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13601" r="25588" b="20601"/>
          <a:stretch/>
        </p:blipFill>
        <p:spPr>
          <a:xfrm>
            <a:off x="179512" y="188640"/>
            <a:ext cx="8775734" cy="654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3AC7A3-B3B5-4551-A34E-437465906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20601" r="25588" b="13600"/>
          <a:stretch/>
        </p:blipFill>
        <p:spPr>
          <a:xfrm>
            <a:off x="87603" y="44624"/>
            <a:ext cx="8948893" cy="66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7AAF52-0DBC-4AE5-BFB9-0C6BF5143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29000" r="25588" b="5200"/>
          <a:stretch/>
        </p:blipFill>
        <p:spPr>
          <a:xfrm>
            <a:off x="52444" y="0"/>
            <a:ext cx="9056060" cy="67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AEB3B9-6102-4D80-BA3A-031AA6C1A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2" t="12200" r="34250" b="6601"/>
          <a:stretch/>
        </p:blipFill>
        <p:spPr>
          <a:xfrm>
            <a:off x="2267744" y="188640"/>
            <a:ext cx="4541470" cy="642451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91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6096" y="6569502"/>
            <a:ext cx="5040560" cy="25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Peace One Day (</a:t>
            </a:r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http://peaceoneday.org</a:t>
            </a:r>
            <a:r>
              <a:rPr lang="en-GB" sz="1100" dirty="0">
                <a:solidFill>
                  <a:srgbClr val="000000"/>
                </a:solidFill>
                <a:latin typeface="Times New Roman" pitchFamily="16" charset="0"/>
              </a:rPr>
              <a:t>)</a:t>
            </a:r>
            <a:endParaRPr lang="en-GB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50" t="15507" r="43160" b="49020"/>
          <a:stretch/>
        </p:blipFill>
        <p:spPr>
          <a:xfrm>
            <a:off x="1475656" y="188640"/>
            <a:ext cx="6698217" cy="59165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2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6096" y="6569502"/>
            <a:ext cx="5040560" cy="25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Peace One Day (</a:t>
            </a:r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http://peaceoneday.org</a:t>
            </a:r>
            <a:r>
              <a:rPr lang="en-GB" sz="1100" dirty="0">
                <a:solidFill>
                  <a:srgbClr val="000000"/>
                </a:solidFill>
                <a:latin typeface="Times New Roman" pitchFamily="16" charset="0"/>
              </a:rPr>
              <a:t>)</a:t>
            </a:r>
            <a:endParaRPr lang="en-GB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6315" t="15506" r="21651" b="47153"/>
          <a:stretch/>
        </p:blipFill>
        <p:spPr>
          <a:xfrm>
            <a:off x="2051720" y="476672"/>
            <a:ext cx="5967723" cy="56886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0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6096" y="6569502"/>
            <a:ext cx="5040560" cy="25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Peace One Day (</a:t>
            </a:r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http://peaceoneday.org</a:t>
            </a:r>
            <a:r>
              <a:rPr lang="en-GB" sz="1100" dirty="0">
                <a:solidFill>
                  <a:srgbClr val="000000"/>
                </a:solidFill>
                <a:latin typeface="Times New Roman" pitchFamily="16" charset="0"/>
              </a:rPr>
              <a:t>)</a:t>
            </a:r>
            <a:endParaRPr lang="en-GB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763688" y="260648"/>
            <a:ext cx="5472608" cy="59824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7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6096" y="6569502"/>
            <a:ext cx="5040560" cy="25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Peace One Day (</a:t>
            </a:r>
            <a:r>
              <a:rPr lang="en-GB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http://peaceoneday.org</a:t>
            </a:r>
            <a:r>
              <a:rPr lang="en-GB" sz="1100" dirty="0">
                <a:solidFill>
                  <a:srgbClr val="000000"/>
                </a:solidFill>
                <a:latin typeface="Times New Roman" pitchFamily="16" charset="0"/>
              </a:rPr>
              <a:t>)</a:t>
            </a:r>
            <a:endParaRPr lang="en-GB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694" t="38800" r="22438" b="22000"/>
          <a:stretch/>
        </p:blipFill>
        <p:spPr>
          <a:xfrm>
            <a:off x="2247900" y="260648"/>
            <a:ext cx="5688632" cy="60106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5587" y="360798"/>
            <a:ext cx="8569325" cy="16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en-GB" altLang="en-US" sz="3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can we do to create </a:t>
            </a:r>
            <a:r>
              <a:rPr lang="en-GB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  <a:r>
              <a:rPr lang="en-GB" altLang="en-US" sz="3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our homes, in our school </a:t>
            </a:r>
          </a:p>
          <a:p>
            <a:pPr algn="ctr" eaLnBrk="1" hangingPunct="1"/>
            <a:r>
              <a:rPr lang="en-GB" altLang="en-US" sz="3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in our community?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27405" r="6091" b="17200"/>
          <a:stretch>
            <a:fillRect/>
          </a:stretch>
        </p:blipFill>
        <p:spPr bwMode="auto">
          <a:xfrm>
            <a:off x="0" y="2060575"/>
            <a:ext cx="90805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7C3DF6-8063-4958-8279-EBB10B0E6DAE}"/>
              </a:ext>
            </a:extLst>
          </p:cNvPr>
          <p:cNvSpPr txBox="1"/>
          <p:nvPr/>
        </p:nvSpPr>
        <p:spPr>
          <a:xfrm>
            <a:off x="3203848" y="5949280"/>
            <a:ext cx="288032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en-GB" sz="3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PeaceDay</a:t>
            </a:r>
            <a:endParaRPr lang="en-GB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993" t="21914" r="20003" b="28470"/>
          <a:stretch/>
        </p:blipFill>
        <p:spPr>
          <a:xfrm>
            <a:off x="395536" y="476672"/>
            <a:ext cx="8360129" cy="38884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31184" y="5031180"/>
            <a:ext cx="7488832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http://www.peaceoneday.org/education</a:t>
            </a:r>
          </a:p>
        </p:txBody>
      </p:sp>
    </p:spTree>
    <p:extLst>
      <p:ext uri="{BB962C8B-B14F-4D97-AF65-F5344CB8AC3E}">
        <p14:creationId xmlns:p14="http://schemas.microsoft.com/office/powerpoint/2010/main" val="18426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008306" y="209210"/>
            <a:ext cx="534341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4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month’s Values song is…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2736"/>
            <a:ext cx="4225599" cy="4225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5013176"/>
            <a:ext cx="9036496" cy="184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‘Imagine’ </a:t>
            </a:r>
          </a:p>
          <a:p>
            <a:pPr algn="ctr"/>
            <a:r>
              <a:rPr lang="en-GB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John Lennon</a:t>
            </a:r>
          </a:p>
          <a:p>
            <a:pPr algn="ctr"/>
            <a:r>
              <a:rPr lang="en-GB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endParaRPr lang="en-GB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F649A664-9AD8-4317-874C-519E9FC19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29000" r="27951" b="29000"/>
          <a:stretch/>
        </p:blipFill>
        <p:spPr>
          <a:xfrm>
            <a:off x="1331640" y="2276872"/>
            <a:ext cx="6840760" cy="36004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xmlns="" id="{E09D5B95-875B-459B-8C94-DEE090805667}"/>
              </a:ext>
            </a:extLst>
          </p:cNvPr>
          <p:cNvSpPr txBox="1">
            <a:spLocks/>
          </p:cNvSpPr>
          <p:nvPr/>
        </p:nvSpPr>
        <p:spPr>
          <a:xfrm>
            <a:off x="665162" y="351631"/>
            <a:ext cx="7770813" cy="1141413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 algn="ctr" defTabSz="449263" rtl="0" eaLnBrk="0" fontAlgn="base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anose="030F0702030302020204" pitchFamily="66" charset="0"/>
              <a:defRPr sz="3500"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457200" algn="ctr" defTabSz="449263" rtl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itchFamily="64" charset="0"/>
              <a:defRPr sz="3500">
                <a:solidFill>
                  <a:srgbClr val="FFFFFF"/>
                </a:solidFill>
                <a:latin typeface="Comic Sans MS" pitchFamily="64" charset="0"/>
                <a:ea typeface="MS Gothic" charset="-128"/>
              </a:defRPr>
            </a:lvl6pPr>
            <a:lvl7pPr marL="914400" algn="ctr" defTabSz="449263" rtl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itchFamily="64" charset="0"/>
              <a:defRPr sz="3500">
                <a:solidFill>
                  <a:srgbClr val="FFFFFF"/>
                </a:solidFill>
                <a:latin typeface="Comic Sans MS" pitchFamily="64" charset="0"/>
                <a:ea typeface="MS Gothic" charset="-128"/>
              </a:defRPr>
            </a:lvl7pPr>
            <a:lvl8pPr marL="1371600" algn="ctr" defTabSz="449263" rtl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itchFamily="64" charset="0"/>
              <a:defRPr sz="3500">
                <a:solidFill>
                  <a:srgbClr val="FFFFFF"/>
                </a:solidFill>
                <a:latin typeface="Comic Sans MS" pitchFamily="64" charset="0"/>
                <a:ea typeface="MS Gothic" charset="-128"/>
              </a:defRPr>
            </a:lvl8pPr>
            <a:lvl9pPr marL="1828800" algn="ctr" defTabSz="449263" rtl="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Comic Sans MS" pitchFamily="64" charset="0"/>
              <a:defRPr sz="3500">
                <a:solidFill>
                  <a:srgbClr val="FFFFFF"/>
                </a:solidFill>
                <a:latin typeface="Comic Sans MS" pitchFamily="64" charset="0"/>
                <a:ea typeface="MS Gothic" charset="-128"/>
              </a:defRPr>
            </a:lvl9pPr>
          </a:lstStyle>
          <a:p>
            <a:r>
              <a:rPr lang="en-GB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 One Day </a:t>
            </a:r>
          </a:p>
          <a:p>
            <a:r>
              <a:rPr lang="en-GB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 In Schools</a:t>
            </a:r>
          </a:p>
        </p:txBody>
      </p:sp>
    </p:spTree>
    <p:extLst>
      <p:ext uri="{BB962C8B-B14F-4D97-AF65-F5344CB8AC3E}">
        <p14:creationId xmlns:p14="http://schemas.microsoft.com/office/powerpoint/2010/main" val="1914390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3528" y="764704"/>
            <a:ext cx="8569325" cy="248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endParaRPr lang="en-GB" altLang="en-US" sz="3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Perhaps we can use the afternoon and Golden Time on Friday as </a:t>
            </a:r>
            <a:r>
              <a:rPr lang="en-GB" alt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 Time</a:t>
            </a:r>
            <a:r>
              <a:rPr lang="en-GB" altLang="en-US" sz="4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2073662" cy="20736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9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681" y="476672"/>
            <a:ext cx="2185919" cy="8817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dirty="0">
                <a:ln w="11430"/>
                <a:solidFill>
                  <a:srgbClr val="0000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454288" y="2501738"/>
            <a:ext cx="7261973" cy="1872208"/>
          </a:xfrm>
          <a:prstGeom prst="wedgeEllipseCallout">
            <a:avLst>
              <a:gd name="adj1" fmla="val -62805"/>
              <a:gd name="adj2" fmla="val -63376"/>
            </a:avLst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GB" sz="3600" b="0" i="1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 begins with a smile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9600" y="5517232"/>
            <a:ext cx="301103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Mother Teresa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681" y="476672"/>
            <a:ext cx="2185919" cy="8817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dirty="0">
                <a:ln w="11430"/>
                <a:solidFill>
                  <a:srgbClr val="0000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418657" y="2060848"/>
            <a:ext cx="7261973" cy="2376264"/>
          </a:xfrm>
          <a:prstGeom prst="wedgeEllipseCallout">
            <a:avLst>
              <a:gd name="adj1" fmla="val -62805"/>
              <a:gd name="adj2" fmla="val -63376"/>
            </a:avLst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GB" sz="3600" b="0" i="1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no path to peace.</a:t>
            </a:r>
            <a:r>
              <a:rPr kumimoji="0" lang="en-GB" sz="3600" b="0" i="1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sz="3600" i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  <a:r>
              <a:rPr lang="en-GB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n-GB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path. </a:t>
            </a:r>
            <a:endParaRPr kumimoji="0" lang="en-GB" sz="3600" b="0" i="1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9600" y="5517232"/>
            <a:ext cx="301103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Gandhi</a:t>
            </a:r>
          </a:p>
        </p:txBody>
      </p:sp>
    </p:spTree>
    <p:extLst>
      <p:ext uri="{BB962C8B-B14F-4D97-AF65-F5344CB8AC3E}">
        <p14:creationId xmlns:p14="http://schemas.microsoft.com/office/powerpoint/2010/main" val="39438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681" y="476672"/>
            <a:ext cx="2185919" cy="8817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dirty="0">
                <a:ln w="11430"/>
                <a:solidFill>
                  <a:srgbClr val="0000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431259" y="1628800"/>
            <a:ext cx="7261973" cy="3816424"/>
          </a:xfrm>
          <a:prstGeom prst="wedgeEllipseCallout">
            <a:avLst>
              <a:gd name="adj1" fmla="val -62805"/>
              <a:gd name="adj2" fmla="val -63376"/>
            </a:avLst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GB" sz="3600" b="0" i="1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 is not merely a distant goal which we seek,</a:t>
            </a:r>
            <a:r>
              <a:rPr kumimoji="0" lang="en-GB" sz="3600" b="0" i="1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but a means by which we arrive at that goal.</a:t>
            </a:r>
            <a:endParaRPr kumimoji="0" lang="en-GB" sz="3600" b="0" i="1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6612" y="5733256"/>
            <a:ext cx="301103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Martin Luther King</a:t>
            </a:r>
          </a:p>
        </p:txBody>
      </p:sp>
    </p:spTree>
    <p:extLst>
      <p:ext uri="{BB962C8B-B14F-4D97-AF65-F5344CB8AC3E}">
        <p14:creationId xmlns:p14="http://schemas.microsoft.com/office/powerpoint/2010/main" val="3925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681" y="476672"/>
            <a:ext cx="2185919" cy="8817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dirty="0">
                <a:ln w="11430"/>
                <a:solidFill>
                  <a:srgbClr val="0000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431259" y="1628800"/>
            <a:ext cx="7261973" cy="3816424"/>
          </a:xfrm>
          <a:prstGeom prst="wedgeEllipseCallout">
            <a:avLst>
              <a:gd name="adj1" fmla="val -62805"/>
              <a:gd name="adj2" fmla="val -63376"/>
            </a:avLst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GB" sz="3600" b="0" i="1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everyone demanded peace instead of another television set, then</a:t>
            </a:r>
            <a:r>
              <a:rPr kumimoji="0" lang="en-GB" sz="3600" b="0" i="1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there’d be peace. </a:t>
            </a:r>
            <a:endParaRPr kumimoji="0" lang="en-GB" sz="3600" b="0" i="1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6612" y="5733256"/>
            <a:ext cx="301103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Lennon</a:t>
            </a:r>
          </a:p>
        </p:txBody>
      </p:sp>
    </p:spTree>
    <p:extLst>
      <p:ext uri="{BB962C8B-B14F-4D97-AF65-F5344CB8AC3E}">
        <p14:creationId xmlns:p14="http://schemas.microsoft.com/office/powerpoint/2010/main" val="19481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3528" y="5155755"/>
            <a:ext cx="7416824" cy="13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5000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4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does </a:t>
            </a:r>
            <a:r>
              <a:rPr lang="en-GB" altLang="en-US" sz="4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                    </a:t>
            </a:r>
            <a:r>
              <a:rPr lang="en-GB" altLang="en-US" sz="44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this?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0"/>
            <a:ext cx="8425402" cy="515156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55755"/>
            <a:ext cx="1425590" cy="142559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5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4213" y="44450"/>
            <a:ext cx="84597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117000"/>
              </a:lnSpc>
              <a:spcBef>
                <a:spcPts val="500"/>
              </a:spcBef>
              <a:buClr>
                <a:srgbClr val="FFCCFF"/>
              </a:buClr>
              <a:buSzPct val="100000"/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117000"/>
              </a:lnSpc>
              <a:spcBef>
                <a:spcPts val="500"/>
              </a:spcBef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quiet moment of prayer or reflection...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800" dirty="0">
                <a:solidFill>
                  <a:srgbClr val="000099"/>
                </a:solidFill>
                <a:latin typeface="Maiandra GD" panose="020E0502030308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1052513"/>
            <a:ext cx="2451100" cy="366871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Handshake agreement between Screen Bean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080" y="1745002"/>
            <a:ext cx="779635" cy="77734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61" y="1668237"/>
            <a:ext cx="843652" cy="8345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http://www.jub.si/images/iman/shutterstock.72572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41" y="2886869"/>
            <a:ext cx="760202" cy="76020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artoons,diversity,gestures,harmony,holding hands,people,disabilities,Screen Beans®,differently abled,chai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9" b="25539"/>
          <a:stretch>
            <a:fillRect/>
          </a:stretch>
        </p:blipFill>
        <p:spPr bwMode="auto">
          <a:xfrm>
            <a:off x="7475268" y="5833697"/>
            <a:ext cx="1243758" cy="60816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29" y="4721225"/>
            <a:ext cx="751084" cy="75371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19" y="5749544"/>
            <a:ext cx="732766" cy="66303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23611" r="45767" b="32097"/>
          <a:stretch>
            <a:fillRect/>
          </a:stretch>
        </p:blipFill>
        <p:spPr bwMode="auto">
          <a:xfrm>
            <a:off x="5533510" y="5746767"/>
            <a:ext cx="417253" cy="8939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9" t="48061" r="61082" b="30142"/>
          <a:stretch>
            <a:fillRect/>
          </a:stretch>
        </p:blipFill>
        <p:spPr bwMode="auto">
          <a:xfrm>
            <a:off x="4455514" y="5693528"/>
            <a:ext cx="623409" cy="7483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3727730" y="4872038"/>
            <a:ext cx="1815562" cy="73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itchFamily="18" charset="2"/>
              <a:buChar char=""/>
              <a:defRPr sz="3000">
                <a:solidFill>
                  <a:srgbClr val="FFCCFF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itchFamily="66" charset="0"/>
              <a:buChar char="•"/>
              <a:defRPr sz="2800">
                <a:solidFill>
                  <a:srgbClr val="FFCC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itchFamily="66" charset="0"/>
              <a:buChar char="•"/>
              <a:defRPr sz="2400">
                <a:solidFill>
                  <a:srgbClr val="FFCC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itchFamily="66" charset="0"/>
              <a:buChar char="–"/>
              <a:defRPr sz="2000">
                <a:solidFill>
                  <a:srgbClr val="FFCC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4400" u="sng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67" y="5773795"/>
            <a:ext cx="880138" cy="86692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Winni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007682"/>
            <a:ext cx="857838" cy="64337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30511" r="50745" b="19293"/>
          <a:stretch>
            <a:fillRect/>
          </a:stretch>
        </p:blipFill>
        <p:spPr bwMode="auto">
          <a:xfrm>
            <a:off x="213459" y="5041792"/>
            <a:ext cx="803653" cy="7320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thumbs u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24" y="3709509"/>
            <a:ext cx="1045359" cy="902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7" y="2576909"/>
            <a:ext cx="725668" cy="7364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34"/>
          <p:cNvGrpSpPr>
            <a:grpSpLocks/>
          </p:cNvGrpSpPr>
          <p:nvPr/>
        </p:nvGrpSpPr>
        <p:grpSpPr bwMode="auto">
          <a:xfrm>
            <a:off x="301604" y="1701264"/>
            <a:ext cx="1102981" cy="499301"/>
            <a:chOff x="1547664" y="3813175"/>
            <a:chExt cx="6912768" cy="19200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9" name="Straight Connector 18"/>
            <p:cNvCxnSpPr/>
            <p:nvPr/>
          </p:nvCxnSpPr>
          <p:spPr bwMode="auto">
            <a:xfrm>
              <a:off x="1547664" y="4436358"/>
              <a:ext cx="1869033" cy="0"/>
            </a:xfrm>
            <a:prstGeom prst="line">
              <a:avLst/>
            </a:prstGeom>
            <a:solidFill>
              <a:srgbClr val="00B8FF"/>
            </a:solidFill>
            <a:ln w="152400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416697" y="4436358"/>
              <a:ext cx="1219511" cy="1296898"/>
            </a:xfrm>
            <a:prstGeom prst="line">
              <a:avLst/>
            </a:prstGeom>
            <a:solidFill>
              <a:srgbClr val="00B8FF"/>
            </a:solidFill>
            <a:ln w="152400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4649463" y="3813175"/>
              <a:ext cx="1935311" cy="1920081"/>
            </a:xfrm>
            <a:prstGeom prst="line">
              <a:avLst/>
            </a:prstGeom>
            <a:solidFill>
              <a:srgbClr val="00B8FF"/>
            </a:solidFill>
            <a:ln w="152400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6591399" y="3813175"/>
              <a:ext cx="1869033" cy="0"/>
            </a:xfrm>
            <a:prstGeom prst="line">
              <a:avLst/>
            </a:prstGeom>
            <a:solidFill>
              <a:srgbClr val="00B8FF"/>
            </a:solidFill>
            <a:ln w="152400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3" name="Picture 5" descr="https://c2.staticflickr.com/4/3365/3341307017_bfefd6b584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16"/>
          <a:stretch>
            <a:fillRect/>
          </a:stretch>
        </p:blipFill>
        <p:spPr bwMode="auto">
          <a:xfrm>
            <a:off x="1150601" y="861693"/>
            <a:ext cx="317544" cy="7795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25340" r="30203" b="27025"/>
          <a:stretch>
            <a:fillRect/>
          </a:stretch>
        </p:blipFill>
        <p:spPr bwMode="auto">
          <a:xfrm>
            <a:off x="2167356" y="910803"/>
            <a:ext cx="690399" cy="8523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4" y="3842293"/>
            <a:ext cx="824857" cy="8280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47" y="630148"/>
            <a:ext cx="821932" cy="74762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29" y="690609"/>
            <a:ext cx="887093" cy="66760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47" y="2829820"/>
            <a:ext cx="1008266" cy="96711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52" y="3979230"/>
            <a:ext cx="892808" cy="89280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41944" y="5599435"/>
            <a:ext cx="862092" cy="8620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8382" r="23620" b="42995"/>
          <a:stretch/>
        </p:blipFill>
        <p:spPr>
          <a:xfrm>
            <a:off x="1988948" y="2163590"/>
            <a:ext cx="996929" cy="931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5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4213" y="44450"/>
            <a:ext cx="84597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117000"/>
              </a:lnSpc>
              <a:spcBef>
                <a:spcPts val="500"/>
              </a:spcBef>
              <a:buClr>
                <a:srgbClr val="FFCCFF"/>
              </a:buClr>
              <a:buSzPct val="100000"/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117000"/>
              </a:lnSpc>
              <a:spcBef>
                <a:spcPts val="500"/>
              </a:spcBef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Comic Sans MS" panose="030F0702030302020204" pitchFamily="66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quiet moment of prayer or reflection...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800" dirty="0">
                <a:solidFill>
                  <a:srgbClr val="000099"/>
                </a:solidFill>
                <a:latin typeface="Maiandra GD" panose="020E0502030308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" name="Picture 9" descr="Handshake agreement between Screen Bean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50" y="1596335"/>
            <a:ext cx="779635" cy="77734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06" y="563632"/>
            <a:ext cx="843652" cy="8345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http://www.jub.si/images/iman/shutterstock.72572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630" y="3627217"/>
            <a:ext cx="760202" cy="76020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artoons,diversity,gestures,harmony,holding hands,people,disabilities,Screen Beans®,differently abled,chai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9" b="25539"/>
          <a:stretch>
            <a:fillRect/>
          </a:stretch>
        </p:blipFill>
        <p:spPr bwMode="auto">
          <a:xfrm>
            <a:off x="7475268" y="5833697"/>
            <a:ext cx="1243758" cy="60816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33" y="4450791"/>
            <a:ext cx="832048" cy="83496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13" y="5648377"/>
            <a:ext cx="732766" cy="66303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23611" r="45767" b="32097"/>
          <a:stretch>
            <a:fillRect/>
          </a:stretch>
        </p:blipFill>
        <p:spPr bwMode="auto">
          <a:xfrm>
            <a:off x="4459568" y="4539941"/>
            <a:ext cx="540310" cy="11575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9" t="48061" r="61082" b="30142"/>
          <a:stretch>
            <a:fillRect/>
          </a:stretch>
        </p:blipFill>
        <p:spPr bwMode="auto">
          <a:xfrm>
            <a:off x="5243244" y="5821121"/>
            <a:ext cx="624899" cy="750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53" y="5747411"/>
            <a:ext cx="880138" cy="86692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Winni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60" y="5697538"/>
            <a:ext cx="992424" cy="74431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30511" r="50745" b="19293"/>
          <a:stretch>
            <a:fillRect/>
          </a:stretch>
        </p:blipFill>
        <p:spPr bwMode="auto">
          <a:xfrm>
            <a:off x="352069" y="5704315"/>
            <a:ext cx="868414" cy="790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thumbs u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60" y="4509461"/>
            <a:ext cx="885134" cy="76457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3" y="3033216"/>
            <a:ext cx="791381" cy="80315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4"/>
          <p:cNvGrpSpPr>
            <a:grpSpLocks/>
          </p:cNvGrpSpPr>
          <p:nvPr/>
        </p:nvGrpSpPr>
        <p:grpSpPr bwMode="auto">
          <a:xfrm>
            <a:off x="2297607" y="1339435"/>
            <a:ext cx="1278609" cy="649405"/>
            <a:chOff x="1547664" y="3813175"/>
            <a:chExt cx="6912768" cy="192008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17" name="Straight Connector 16"/>
            <p:cNvCxnSpPr/>
            <p:nvPr/>
          </p:nvCxnSpPr>
          <p:spPr bwMode="auto">
            <a:xfrm>
              <a:off x="1547664" y="4436358"/>
              <a:ext cx="1869033" cy="0"/>
            </a:xfrm>
            <a:prstGeom prst="line">
              <a:avLst/>
            </a:prstGeom>
            <a:solidFill>
              <a:srgbClr val="00B8FF"/>
            </a:solidFill>
            <a:ln w="152400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3416697" y="4436358"/>
              <a:ext cx="1219511" cy="1296898"/>
            </a:xfrm>
            <a:prstGeom prst="line">
              <a:avLst/>
            </a:prstGeom>
            <a:solidFill>
              <a:srgbClr val="00B8FF"/>
            </a:solidFill>
            <a:ln w="152400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4649463" y="3813175"/>
              <a:ext cx="1935311" cy="1920081"/>
            </a:xfrm>
            <a:prstGeom prst="line">
              <a:avLst/>
            </a:prstGeom>
            <a:solidFill>
              <a:srgbClr val="00B8FF"/>
            </a:solidFill>
            <a:ln w="152400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6591399" y="3813175"/>
              <a:ext cx="1869033" cy="0"/>
            </a:xfrm>
            <a:prstGeom prst="line">
              <a:avLst/>
            </a:prstGeom>
            <a:solidFill>
              <a:srgbClr val="00B8FF"/>
            </a:solidFill>
            <a:ln w="152400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1" name="Picture 5" descr="https://c2.staticflickr.com/4/3365/3341307017_bfefd6b58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16"/>
          <a:stretch>
            <a:fillRect/>
          </a:stretch>
        </p:blipFill>
        <p:spPr bwMode="auto">
          <a:xfrm>
            <a:off x="3372937" y="640866"/>
            <a:ext cx="262959" cy="64557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25340" r="30203" b="27025"/>
          <a:stretch>
            <a:fillRect/>
          </a:stretch>
        </p:blipFill>
        <p:spPr bwMode="auto">
          <a:xfrm>
            <a:off x="490122" y="812248"/>
            <a:ext cx="754323" cy="93122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7" y="4057746"/>
            <a:ext cx="824857" cy="82803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30" y="1024325"/>
            <a:ext cx="929089" cy="84509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27" y="678612"/>
            <a:ext cx="887093" cy="66760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147" y="2490341"/>
            <a:ext cx="920801" cy="88321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91" y="4627092"/>
            <a:ext cx="892808" cy="89280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110364" y="2217142"/>
            <a:ext cx="4732483" cy="1729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we reflect,                                          think about how </a:t>
            </a:r>
            <a:r>
              <a:rPr lang="en-GB" altLang="en-US" sz="4000" u="sng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  <a:r>
              <a:rPr lang="en-GB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makes the world                                    a better place to be.</a:t>
            </a:r>
            <a:endParaRPr lang="en-GB" altLang="en-US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1953" y="4509461"/>
            <a:ext cx="865707" cy="85961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8382" r="23620" b="42995"/>
          <a:stretch/>
        </p:blipFill>
        <p:spPr>
          <a:xfrm>
            <a:off x="334476" y="1880085"/>
            <a:ext cx="996929" cy="9317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6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684213" y="1412875"/>
            <a:ext cx="8208962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in our school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 us be </a:t>
            </a:r>
            <a:r>
              <a:rPr lang="en-GB" alt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peaceful</a:t>
            </a: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all times.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 our rooms be full of happiness 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respect for each other.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 love be in our hearts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kindness and compassion for all.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 us remember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learning together, 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grow together 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succeed together.</a:t>
            </a:r>
            <a:r>
              <a:rPr lang="en-GB" altLang="en-US" sz="3200" i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785240" y="404664"/>
            <a:ext cx="8353425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prayer for all of us</a:t>
            </a:r>
          </a:p>
        </p:txBody>
      </p:sp>
      <p:pic>
        <p:nvPicPr>
          <p:cNvPr id="6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19030"/>
            <a:ext cx="1631824" cy="163182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8259165" cy="44858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lnSpc>
                <a:spcPct val="95000"/>
              </a:lnSpc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6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lnSpc>
                <a:spcPct val="95000"/>
              </a:lnSpc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value is a principle </a:t>
            </a:r>
          </a:p>
          <a:p>
            <a:pPr algn="ctr" eaLnBrk="1" hangingPunct="1">
              <a:lnSpc>
                <a:spcPct val="95000"/>
              </a:lnSpc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guides our thinking and behaviour.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212" y="5186773"/>
            <a:ext cx="9115425" cy="16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marL="0" lvl="1" indent="0" algn="ctr" eaLnBrk="1" hangingPunct="1">
              <a:lnSpc>
                <a:spcPct val="95000"/>
              </a:lnSpc>
              <a:spcBef>
                <a:spcPct val="5000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reflect on how thinking about                      </a:t>
            </a:r>
            <a:r>
              <a:rPr lang="en-GB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(enter previous month’s value)</a:t>
            </a:r>
            <a:r>
              <a:rPr lang="en-GB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</a:t>
            </a:r>
            <a:r>
              <a:rPr lang="en-US" alt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</a:t>
            </a:r>
            <a:r>
              <a:rPr lang="en-GB" alt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did this?</a:t>
            </a:r>
            <a:r>
              <a:rPr lang="en-GB" altLang="en-US" sz="4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13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 bwMode="auto">
          <a:xfrm>
            <a:off x="1043608" y="548680"/>
            <a:ext cx="6983752" cy="3600400"/>
          </a:xfrm>
          <a:prstGeom prst="cloudCallout">
            <a:avLst>
              <a:gd name="adj1" fmla="val -43434"/>
              <a:gd name="adj2" fmla="val 57461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3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important for people to be </a:t>
            </a:r>
            <a:r>
              <a:rPr lang="en-GB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peaceful</a:t>
            </a:r>
            <a:r>
              <a:rPr lang="en-GB" sz="3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towards each other …and why?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509120"/>
            <a:ext cx="2088232" cy="20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 bwMode="auto">
          <a:xfrm>
            <a:off x="1043608" y="548680"/>
            <a:ext cx="6983752" cy="3240360"/>
          </a:xfrm>
          <a:prstGeom prst="cloudCallout">
            <a:avLst>
              <a:gd name="adj1" fmla="val 44945"/>
              <a:gd name="adj2" fmla="val 63340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3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can you help to make </a:t>
            </a:r>
            <a:r>
              <a:rPr lang="en-GB" sz="3600" i="1" u="sng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</a:t>
            </a:r>
            <a:r>
              <a:rPr lang="en-GB" sz="3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a more </a:t>
            </a:r>
            <a:r>
              <a:rPr lang="en-GB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peaceful</a:t>
            </a:r>
            <a:r>
              <a:rPr lang="en-GB" sz="3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place?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4581128"/>
            <a:ext cx="2088232" cy="20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 bwMode="auto">
          <a:xfrm>
            <a:off x="1043608" y="548680"/>
            <a:ext cx="6983752" cy="3528392"/>
          </a:xfrm>
          <a:prstGeom prst="cloudCallout">
            <a:avLst>
              <a:gd name="adj1" fmla="val -43162"/>
              <a:gd name="adj2" fmla="val 61180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3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you think there could ever be </a:t>
            </a:r>
            <a:r>
              <a:rPr lang="en-GB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  <a:r>
              <a:rPr lang="en-GB" sz="3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day</a:t>
            </a:r>
            <a:r>
              <a:rPr lang="en-GB" sz="3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world?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653136"/>
            <a:ext cx="2088232" cy="20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19" y="260648"/>
            <a:ext cx="8424863" cy="6186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rgbClr val="0000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‘Peaceful Schools’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A24C21B4-8292-449B-9573-07BC5DD6C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81" y="4095489"/>
            <a:ext cx="7848798" cy="327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accent2"/>
              </a:buClr>
              <a:buNone/>
            </a:pPr>
            <a:r>
              <a:rPr lang="en-GB" sz="1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Peaceful Schools Movement has identified the concept of a 'Peaceful School' which has four, inter-related levels of peace: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Inner peace for the individual pupil/student and members of staff;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Peaceful relationships and constructive resolution of conflicts;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Peaceful school ethos and environment (indoors and outdoors);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Peacemaking</a:t>
            </a:r>
            <a:r>
              <a:rPr lang="en-GB" sz="1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within the wider community/world!</a:t>
            </a:r>
          </a:p>
          <a:p>
            <a:pPr algn="ctr">
              <a:buClr>
                <a:schemeClr val="accent2"/>
              </a:buClr>
              <a:buNone/>
            </a:pPr>
            <a:r>
              <a:rPr lang="en-GB" altLang="en-US" sz="1600" b="1" dirty="0">
                <a:solidFill>
                  <a:srgbClr val="000099"/>
                </a:solidFill>
                <a:highlight>
                  <a:srgbClr val="000080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www.peacefulschools.org.uk</a:t>
            </a:r>
            <a:endParaRPr lang="en-GB" altLang="en-US" sz="1600" b="1" dirty="0">
              <a:solidFill>
                <a:srgbClr val="000099"/>
              </a:solidFill>
              <a:highlight>
                <a:srgbClr val="00008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DE9DA4-C980-4DA0-AAA6-DBAAEF269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01" r="21651" b="28999"/>
          <a:stretch/>
        </p:blipFill>
        <p:spPr>
          <a:xfrm>
            <a:off x="1475656" y="1102127"/>
            <a:ext cx="6264696" cy="27705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9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2736"/>
            <a:ext cx="4225599" cy="422559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008306" y="209210"/>
            <a:ext cx="5343410" cy="79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4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you heard of the musical initiative </a:t>
            </a:r>
            <a:r>
              <a:rPr lang="en-GB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‘Playing for Change</a:t>
            </a:r>
            <a:r>
              <a:rPr lang="en-GB" altLang="en-US" sz="24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’?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 rot="20931533">
            <a:off x="456430" y="4705871"/>
            <a:ext cx="3103753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4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 singing one song all over the world…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 rot="847270">
            <a:off x="5799839" y="4844370"/>
            <a:ext cx="3103753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4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Watch this beautiful version of </a:t>
            </a:r>
            <a:r>
              <a:rPr lang="en-GB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‘Imagine</a:t>
            </a:r>
            <a:r>
              <a:rPr lang="en-GB" altLang="en-US" sz="24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428596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19" y="260648"/>
            <a:ext cx="8424863" cy="202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4400" dirty="0">
                <a:solidFill>
                  <a:srgbClr val="0000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listening </a:t>
            </a:r>
          </a:p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4400" dirty="0">
                <a:solidFill>
                  <a:srgbClr val="0000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well to our  </a:t>
            </a:r>
          </a:p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4400" dirty="0">
                <a:solidFill>
                  <a:srgbClr val="0000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Values Assembly.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10" y="2756438"/>
            <a:ext cx="2520280" cy="265852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A24C21B4-8292-449B-9573-07BC5DD6C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5971100"/>
            <a:ext cx="4824536" cy="8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 www.valuesbasededucation.com for more Peace and other values resources</a:t>
            </a:r>
          </a:p>
        </p:txBody>
      </p:sp>
    </p:spTree>
    <p:extLst>
      <p:ext uri="{BB962C8B-B14F-4D97-AF65-F5344CB8AC3E}">
        <p14:creationId xmlns:p14="http://schemas.microsoft.com/office/powerpoint/2010/main" val="42704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31640" y="476672"/>
            <a:ext cx="6336704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marL="0" lvl="1" indent="0" algn="ctr" eaLnBrk="1" hangingPunct="1">
              <a:lnSpc>
                <a:spcPct val="95000"/>
              </a:lnSpc>
              <a:spcBef>
                <a:spcPct val="5000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en-US" sz="4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remind ourselves of all the values we have in our </a:t>
            </a:r>
          </a:p>
          <a:p>
            <a:pPr marL="0" lvl="1" indent="0" algn="ctr" eaLnBrk="1" hangingPunct="1">
              <a:lnSpc>
                <a:spcPct val="95000"/>
              </a:lnSpc>
              <a:spcBef>
                <a:spcPct val="5000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en-US" sz="4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Values Toolkit</a:t>
            </a:r>
            <a:r>
              <a:rPr lang="en-GB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4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far</a:t>
            </a:r>
            <a:r>
              <a:rPr lang="en-GB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21360"/>
            <a:ext cx="3048000" cy="304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4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7410"/>
            <a:ext cx="8424863" cy="751744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 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Compassion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Respect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Kindness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Responsibility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Friendship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Equality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Courage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Hope</a:t>
            </a:r>
          </a:p>
          <a:p>
            <a:pPr algn="ctr" eaLnBrk="1" hangingPunct="1">
              <a:lnSpc>
                <a:spcPct val="95000"/>
              </a:lnSpc>
              <a:spcAft>
                <a:spcPts val="600"/>
              </a:spcAft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Consideration</a:t>
            </a:r>
          </a:p>
          <a:p>
            <a:pPr algn="ctr" eaLnBrk="1" hangingPunct="1">
              <a:lnSpc>
                <a:spcPct val="95000"/>
              </a:lnSpc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sz="5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aiandra GD" pitchFamily="34" charset="0"/>
            </a:endParaRPr>
          </a:p>
        </p:txBody>
      </p:sp>
      <p:pic>
        <p:nvPicPr>
          <p:cNvPr id="5" name="Picture 9" descr="Handshake agreement between Screen Bean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57" y="1320054"/>
            <a:ext cx="822325" cy="8223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726" y="1644005"/>
            <a:ext cx="892175" cy="88265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ttp://www.jub.si/images/iman/shutterstock.72572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509" y="2363390"/>
            <a:ext cx="904875" cy="90646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artoons,diversity,gestures,harmony,holding hands,people,disabilities,Screen Beans®,differently abled,chai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9" b="25539"/>
          <a:stretch>
            <a:fillRect/>
          </a:stretch>
        </p:blipFill>
        <p:spPr bwMode="auto">
          <a:xfrm>
            <a:off x="5968043" y="4122703"/>
            <a:ext cx="1755775" cy="85725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88" y="4626768"/>
            <a:ext cx="904875" cy="9112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69" y="5282688"/>
            <a:ext cx="979487" cy="889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23611" r="45767" b="32097"/>
          <a:stretch>
            <a:fillRect/>
          </a:stretch>
        </p:blipFill>
        <p:spPr bwMode="auto">
          <a:xfrm>
            <a:off x="1403850" y="5510627"/>
            <a:ext cx="558800" cy="119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69" r="10950" b="2740"/>
          <a:stretch>
            <a:fillRect/>
          </a:stretch>
        </p:blipFill>
        <p:spPr bwMode="auto">
          <a:xfrm>
            <a:off x="1574800" y="95250"/>
            <a:ext cx="1022350" cy="93345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23" y="632245"/>
            <a:ext cx="1011417" cy="75856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46" y="2849305"/>
            <a:ext cx="1060450" cy="101758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93" y="3499294"/>
            <a:ext cx="852487" cy="85248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3528" y="116632"/>
            <a:ext cx="8424863" cy="816069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itchFamily="18" charset="2"/>
              <a:buChar char=""/>
              <a:defRPr sz="3000">
                <a:solidFill>
                  <a:srgbClr val="FFCCFF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itchFamily="66" charset="0"/>
              <a:buChar char="•"/>
              <a:defRPr sz="2800">
                <a:solidFill>
                  <a:srgbClr val="FFCC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itchFamily="66" charset="0"/>
              <a:buChar char="•"/>
              <a:defRPr sz="2400">
                <a:solidFill>
                  <a:srgbClr val="FFCC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itchFamily="66" charset="0"/>
              <a:buChar char="–"/>
              <a:defRPr sz="2000">
                <a:solidFill>
                  <a:srgbClr val="FFCC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itchFamily="66" charset="0"/>
              <a:buChar char="»"/>
              <a:defRPr sz="2000">
                <a:solidFill>
                  <a:srgbClr val="FFCCFF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Positivity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Trust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Honesty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 belief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 control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Pride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Confidence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Tolerance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Empathy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Patience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Determination</a:t>
            </a:r>
            <a:r>
              <a:rPr lang="en-GB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endParaRPr lang="en-GB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aiandra GD" pitchFamily="34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itchFamily="18" charset="0"/>
              <a:buNone/>
              <a:defRPr/>
            </a:pPr>
            <a:endParaRPr lang="en-GB" alt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aiandra GD" pitchFamily="34" charset="0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9" t="48061" r="61082" b="30142"/>
          <a:stretch>
            <a:fillRect/>
          </a:stretch>
        </p:blipFill>
        <p:spPr bwMode="auto">
          <a:xfrm>
            <a:off x="6186420" y="72728"/>
            <a:ext cx="705059" cy="8474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85" y="574878"/>
            <a:ext cx="901179" cy="88900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Wi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68894"/>
            <a:ext cx="905969" cy="67903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67" y="2386572"/>
            <a:ext cx="1020023" cy="9287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thumbs 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74" y="3513264"/>
            <a:ext cx="1063058" cy="91852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65" y="4327462"/>
            <a:ext cx="755599" cy="76451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6616285" y="5440574"/>
            <a:ext cx="1283229" cy="1224136"/>
            <a:chOff x="7092950" y="4868863"/>
            <a:chExt cx="1687513" cy="16605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092950" y="5622925"/>
              <a:ext cx="1655763" cy="906463"/>
              <a:chOff x="1547664" y="3813175"/>
              <a:chExt cx="6912768" cy="1920081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1547664" y="4438630"/>
                <a:ext cx="1869041" cy="0"/>
              </a:xfrm>
              <a:prstGeom prst="line">
                <a:avLst/>
              </a:prstGeom>
              <a:solidFill>
                <a:srgbClr val="00B8FF"/>
              </a:solidFill>
              <a:ln w="152400" cap="rnd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3416705" y="4438630"/>
                <a:ext cx="1216459" cy="1294626"/>
              </a:xfrm>
              <a:prstGeom prst="line">
                <a:avLst/>
              </a:prstGeom>
              <a:solidFill>
                <a:srgbClr val="00B8FF"/>
              </a:solidFill>
              <a:ln w="152400" cap="rnd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4652169" y="3813175"/>
                <a:ext cx="1932398" cy="1920081"/>
              </a:xfrm>
              <a:prstGeom prst="line">
                <a:avLst/>
              </a:prstGeom>
              <a:solidFill>
                <a:srgbClr val="00B8FF"/>
              </a:solidFill>
              <a:ln w="152400" cap="rnd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6590900" y="3813175"/>
                <a:ext cx="1869041" cy="0"/>
              </a:xfrm>
              <a:prstGeom prst="line">
                <a:avLst/>
              </a:prstGeom>
              <a:solidFill>
                <a:srgbClr val="00B8FF"/>
              </a:solidFill>
              <a:ln w="152400" cap="rnd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0" name="Picture 5" descr="https://c2.staticflickr.com/4/3365/3341307017_bfefd6b58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616"/>
            <a:stretch>
              <a:fillRect/>
            </a:stretch>
          </p:blipFill>
          <p:spPr bwMode="auto">
            <a:xfrm>
              <a:off x="8499475" y="4868863"/>
              <a:ext cx="280988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17088"/>
            <a:ext cx="792353" cy="79235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25340" r="30203" b="27025"/>
          <a:stretch>
            <a:fillRect/>
          </a:stretch>
        </p:blipFill>
        <p:spPr bwMode="auto">
          <a:xfrm>
            <a:off x="2409074" y="5306142"/>
            <a:ext cx="659485" cy="81385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34" y="1168113"/>
            <a:ext cx="870429" cy="8704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8382" r="23620" b="42995"/>
          <a:stretch/>
        </p:blipFill>
        <p:spPr>
          <a:xfrm>
            <a:off x="6161627" y="4831820"/>
            <a:ext cx="996929" cy="9317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7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831" t="19900" r="22044" b="10100"/>
          <a:stretch/>
        </p:blipFill>
        <p:spPr>
          <a:xfrm>
            <a:off x="179512" y="260648"/>
            <a:ext cx="8770575" cy="62646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707" t="22001" r="29919" b="37400"/>
          <a:stretch/>
        </p:blipFill>
        <p:spPr>
          <a:xfrm>
            <a:off x="1771385" y="1772816"/>
            <a:ext cx="5586828" cy="3240360"/>
          </a:xfrm>
          <a:prstGeom prst="rect">
            <a:avLst/>
          </a:prstGeom>
          <a:effectLst>
            <a:outerShdw blurRad="50800" dist="38100" sx="101000" sy="101000" algn="l" rotWithShape="0">
              <a:prstClr val="black">
                <a:alpha val="5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44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03636"/>
            <a:ext cx="8964613" cy="10572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lvl="1" algn="ctr" eaLnBrk="1" hangingPunct="1">
              <a:defRPr/>
            </a:pPr>
            <a:r>
              <a:rPr lang="en-GB" sz="6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Peace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3528" y="209210"/>
            <a:ext cx="8568952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7000"/>
              </a:lnSpc>
              <a:spcBef>
                <a:spcPts val="750"/>
              </a:spcBef>
              <a:buClr>
                <a:srgbClr val="E46A56"/>
              </a:buClr>
              <a:buSzPct val="95000"/>
              <a:buFont typeface="Webdings" panose="05030102010509060703" pitchFamily="18" charset="2"/>
              <a:buChar char=""/>
              <a:defRPr sz="3000">
                <a:solidFill>
                  <a:srgbClr val="FFCC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7000"/>
              </a:lnSpc>
              <a:spcBef>
                <a:spcPts val="700"/>
              </a:spcBef>
              <a:buClr>
                <a:srgbClr val="E46A56"/>
              </a:buClr>
              <a:buSzPct val="125000"/>
              <a:buFont typeface="Comic Sans MS" panose="030F0702030302020204" pitchFamily="66" charset="0"/>
              <a:buChar char="•"/>
              <a:defRPr sz="2800">
                <a:solidFill>
                  <a:srgbClr val="FFCC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7000"/>
              </a:lnSpc>
              <a:spcBef>
                <a:spcPts val="600"/>
              </a:spcBef>
              <a:buClr>
                <a:srgbClr val="E46A56"/>
              </a:buClr>
              <a:buSzPct val="60000"/>
              <a:buFont typeface="Comic Sans MS" panose="030F0702030302020204" pitchFamily="66" charset="0"/>
              <a:buChar char="•"/>
              <a:defRPr sz="2400">
                <a:solidFill>
                  <a:srgbClr val="FFCC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–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7000"/>
              </a:lnSpc>
              <a:spcBef>
                <a:spcPts val="500"/>
              </a:spcBef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7000"/>
              </a:lnSpc>
              <a:spcBef>
                <a:spcPts val="500"/>
              </a:spcBef>
              <a:spcAft>
                <a:spcPct val="0"/>
              </a:spcAft>
              <a:buClr>
                <a:srgbClr val="FFCCFF"/>
              </a:buClr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CC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FFCC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4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month we will be exploring the value of …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8880"/>
            <a:ext cx="3528392" cy="352839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0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7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FFCCFF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FFCCFF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4491</TotalTime>
  <Words>1509</Words>
  <Application>Microsoft Macintosh PowerPoint</Application>
  <PresentationFormat>On-screen Show (4:3)</PresentationFormat>
  <Paragraphs>260</Paragraphs>
  <Slides>45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Peace Day Thursday 21st September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Valentine 1</dc:title>
  <dc:creator>Presentation Helper</dc:creator>
  <cp:lastModifiedBy>Anna Lubelska</cp:lastModifiedBy>
  <cp:revision>310</cp:revision>
  <cp:lastPrinted>2016-05-25T08:05:31Z</cp:lastPrinted>
  <dcterms:modified xsi:type="dcterms:W3CDTF">2017-06-18T14:56:28Z</dcterms:modified>
</cp:coreProperties>
</file>